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02" r:id="rId1"/>
  </p:sldMasterIdLst>
  <p:notesMasterIdLst>
    <p:notesMasterId r:id="rId6"/>
  </p:notesMasterIdLst>
  <p:sldIdLst>
    <p:sldId id="308" r:id="rId2"/>
    <p:sldId id="309" r:id="rId3"/>
    <p:sldId id="310" r:id="rId4"/>
    <p:sldId id="312" r:id="rId5"/>
  </p:sldIdLst>
  <p:sldSz cx="9906000" cy="6858000" type="A4"/>
  <p:notesSz cx="7102475" cy="10233025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微軟正黑體" panose="020B0604030504040204" pitchFamily="34" charset="-120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000000"/>
    <a:srgbClr val="030303"/>
    <a:srgbClr val="207AC6"/>
    <a:srgbClr val="C7507A"/>
    <a:srgbClr val="00CCFF"/>
    <a:srgbClr val="CC0099"/>
    <a:srgbClr val="FF0000"/>
    <a:srgbClr val="333333"/>
    <a:srgbClr val="01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07" autoAdjust="0"/>
    <p:restoredTop sz="96529" autoAdjust="0"/>
  </p:normalViewPr>
  <p:slideViewPr>
    <p:cSldViewPr>
      <p:cViewPr varScale="1">
        <p:scale>
          <a:sx n="112" d="100"/>
          <a:sy n="112" d="100"/>
        </p:scale>
        <p:origin x="1326" y="102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511651"/>
          </a:xfrm>
          <a:prstGeom prst="rect">
            <a:avLst/>
          </a:prstGeom>
        </p:spPr>
        <p:txBody>
          <a:bodyPr vert="horz" lIns="99057" tIns="49528" rIns="99057" bIns="49528" rtlCol="0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511651"/>
          </a:xfrm>
          <a:prstGeom prst="rect">
            <a:avLst/>
          </a:prstGeom>
        </p:spPr>
        <p:txBody>
          <a:bodyPr vert="horz" lIns="99057" tIns="49528" rIns="99057" bIns="49528" rtlCol="0"/>
          <a:lstStyle>
            <a:lvl1pPr algn="r">
              <a:defRPr sz="1300"/>
            </a:lvl1pPr>
          </a:lstStyle>
          <a:p>
            <a:fld id="{937C5DF1-F59A-498A-B0BC-547128A047B6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79463" y="766763"/>
            <a:ext cx="5543550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57" tIns="49528" rIns="99057" bIns="49528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10248" y="4860687"/>
            <a:ext cx="5681980" cy="4604861"/>
          </a:xfrm>
          <a:prstGeom prst="rect">
            <a:avLst/>
          </a:prstGeom>
        </p:spPr>
        <p:txBody>
          <a:bodyPr vert="horz" lIns="99057" tIns="49528" rIns="99057" bIns="49528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719598"/>
            <a:ext cx="3077739" cy="511651"/>
          </a:xfrm>
          <a:prstGeom prst="rect">
            <a:avLst/>
          </a:prstGeom>
        </p:spPr>
        <p:txBody>
          <a:bodyPr vert="horz" lIns="99057" tIns="49528" rIns="99057" bIns="49528" rtlCol="0" anchor="b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3092" y="9719598"/>
            <a:ext cx="3077739" cy="511651"/>
          </a:xfrm>
          <a:prstGeom prst="rect">
            <a:avLst/>
          </a:prstGeom>
        </p:spPr>
        <p:txBody>
          <a:bodyPr vert="horz" lIns="99057" tIns="49528" rIns="99057" bIns="49528" rtlCol="0" anchor="b"/>
          <a:lstStyle>
            <a:lvl1pPr algn="r">
              <a:defRPr sz="1300"/>
            </a:lvl1pPr>
          </a:lstStyle>
          <a:p>
            <a:fld id="{480C6B41-811B-4905-99E3-180F7B00BE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5885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779463" y="766763"/>
            <a:ext cx="5543550" cy="3838575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zh-TW" sz="13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A1E23-4298-441C-A538-AD0C84FA11A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5928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779463" y="766763"/>
            <a:ext cx="5543550" cy="3838575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A1E23-4298-441C-A538-AD0C84FA11A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38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To Check:</a:t>
            </a:r>
          </a:p>
          <a:p>
            <a:pPr marL="247642" indent="-247642">
              <a:buAutoNum type="arabicPeriod"/>
            </a:pPr>
            <a:r>
              <a:rPr lang="en-US" altLang="zh-TW" dirty="0"/>
              <a:t>15sec</a:t>
            </a:r>
            <a:r>
              <a:rPr lang="zh-TW" altLang="en-US" dirty="0"/>
              <a:t>測試訊號？</a:t>
            </a:r>
            <a:endParaRPr lang="en-US" altLang="zh-TW" dirty="0"/>
          </a:p>
          <a:p>
            <a:pPr marL="247642" indent="-247642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A1E23-4298-441C-A538-AD0C84FA11A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1792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To Check:</a:t>
            </a:r>
          </a:p>
          <a:p>
            <a:pPr marL="247642" indent="-247642">
              <a:buAutoNum type="arabicPeriod"/>
            </a:pPr>
            <a:r>
              <a:rPr lang="en-US" altLang="zh-TW" dirty="0"/>
              <a:t>15sec</a:t>
            </a:r>
            <a:r>
              <a:rPr lang="zh-TW" altLang="en-US" dirty="0"/>
              <a:t>測試訊號？</a:t>
            </a:r>
            <a:endParaRPr lang="en-US" altLang="zh-TW" dirty="0"/>
          </a:p>
          <a:p>
            <a:pPr marL="247642" indent="-247642">
              <a:buAutoNum type="arabicPeriod"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A1E23-4298-441C-A538-AD0C84FA11A3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1933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81" y="6400800"/>
            <a:ext cx="990342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3" y="6334316"/>
            <a:ext cx="990342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1540" y="758952"/>
            <a:ext cx="817245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3791" y="4455621"/>
            <a:ext cx="817245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en-US" alt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81223" y="4343400"/>
            <a:ext cx="80238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8992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FCFB12-86C3-4323-B429-582D67BA5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en-US" altLang="zh-TW" dirty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737E2B7-1FA9-4F4D-9A11-3041D1CD7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510328-EB02-436A-980E-9E975EAB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20DE-C71E-470F-84E3-BB29D3D8B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071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1540" y="286605"/>
            <a:ext cx="8172450" cy="1450757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Copyright © 2022 BiosenseTek Corp.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026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5EC1F515-00FF-49D7-A97C-0DF5E79D03BB}"/>
              </a:ext>
            </a:extLst>
          </p:cNvPr>
          <p:cNvGrpSpPr/>
          <p:nvPr userDrawn="1"/>
        </p:nvGrpSpPr>
        <p:grpSpPr>
          <a:xfrm>
            <a:off x="1" y="6492874"/>
            <a:ext cx="9906001" cy="365126"/>
            <a:chOff x="1" y="6334316"/>
            <a:chExt cx="9906001" cy="523684"/>
          </a:xfrm>
        </p:grpSpPr>
        <p:sp>
          <p:nvSpPr>
            <p:cNvPr id="7" name="Rectangle 6"/>
            <p:cNvSpPr/>
            <p:nvPr/>
          </p:nvSpPr>
          <p:spPr>
            <a:xfrm>
              <a:off x="1" y="6400800"/>
              <a:ext cx="9906001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>
            <a:xfrm>
              <a:off x="1" y="6334316"/>
              <a:ext cx="9906001" cy="659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539" y="1845734"/>
            <a:ext cx="817245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1542" y="6538890"/>
            <a:ext cx="2008720" cy="286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V 3.1.7 (single)_en</a:t>
            </a:r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95026" y="6538890"/>
            <a:ext cx="3918528" cy="286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44123" y="6538890"/>
            <a:ext cx="1066021" cy="286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88588A4-1357-4E4B-A567-5202F1F733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2196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12" r:id="rId2"/>
    <p:sldLayoutId id="2147483704" r:id="rId3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圖片 37">
            <a:extLst>
              <a:ext uri="{FF2B5EF4-FFF2-40B4-BE49-F238E27FC236}">
                <a16:creationId xmlns:a16="http://schemas.microsoft.com/office/drawing/2014/main" id="{FFB3C344-385F-4EDD-9815-90CC0A2D4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12" y="1236821"/>
            <a:ext cx="9321592" cy="4852837"/>
          </a:xfrm>
          <a:prstGeom prst="rect">
            <a:avLst/>
          </a:prstGeom>
        </p:spPr>
      </p:pic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07AA7237-306E-4186-B6A9-E43982FF6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F5B1D67E-19F0-4063-88B7-684C126E0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1</a:t>
            </a:fld>
            <a:endParaRPr lang="zh-TW" altLang="en-US"/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15DE0D2D-AE8B-4C98-BDF8-97B2A43C162E}"/>
              </a:ext>
            </a:extLst>
          </p:cNvPr>
          <p:cNvGrpSpPr/>
          <p:nvPr/>
        </p:nvGrpSpPr>
        <p:grpSpPr>
          <a:xfrm>
            <a:off x="349623" y="376661"/>
            <a:ext cx="9360153" cy="6129005"/>
            <a:chOff x="349623" y="376661"/>
            <a:chExt cx="9360153" cy="6129005"/>
          </a:xfrm>
        </p:grpSpPr>
        <p:sp>
          <p:nvSpPr>
            <p:cNvPr id="6" name="矩形: 圓角 5">
              <a:extLst>
                <a:ext uri="{FF2B5EF4-FFF2-40B4-BE49-F238E27FC236}">
                  <a16:creationId xmlns:a16="http://schemas.microsoft.com/office/drawing/2014/main" id="{5CFB09A5-FE67-4404-B496-D436EF1FD0FF}"/>
                </a:ext>
              </a:extLst>
            </p:cNvPr>
            <p:cNvSpPr/>
            <p:nvPr/>
          </p:nvSpPr>
          <p:spPr>
            <a:xfrm>
              <a:off x="349623" y="376661"/>
              <a:ext cx="2454451" cy="232939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標楷體" panose="03000509000000000000" pitchFamily="65" charset="-120"/>
                </a:rPr>
                <a:t>Real-Time Mode</a:t>
              </a:r>
              <a:endParaRPr lang="zh-TW" alt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endParaRPr>
            </a:p>
          </p:txBody>
        </p:sp>
        <p:grpSp>
          <p:nvGrpSpPr>
            <p:cNvPr id="2" name="群組 1">
              <a:extLst>
                <a:ext uri="{FF2B5EF4-FFF2-40B4-BE49-F238E27FC236}">
                  <a16:creationId xmlns:a16="http://schemas.microsoft.com/office/drawing/2014/main" id="{1C7AF7A9-1B85-41B0-B09B-B77DF65BF905}"/>
                </a:ext>
              </a:extLst>
            </p:cNvPr>
            <p:cNvGrpSpPr/>
            <p:nvPr/>
          </p:nvGrpSpPr>
          <p:grpSpPr>
            <a:xfrm>
              <a:off x="762373" y="1358150"/>
              <a:ext cx="1132169" cy="230832"/>
              <a:chOff x="762373" y="1358150"/>
              <a:chExt cx="1132169" cy="230832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8EB1EA96-35D3-4D75-88C2-6559BF7023E0}"/>
                  </a:ext>
                </a:extLst>
              </p:cNvPr>
              <p:cNvSpPr/>
              <p:nvPr/>
            </p:nvSpPr>
            <p:spPr>
              <a:xfrm>
                <a:off x="979542" y="1358150"/>
                <a:ext cx="915000" cy="230832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 Click to Start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8" name="直線單箭頭接點 7">
                <a:extLst>
                  <a:ext uri="{FF2B5EF4-FFF2-40B4-BE49-F238E27FC236}">
                    <a16:creationId xmlns:a16="http://schemas.microsoft.com/office/drawing/2014/main" id="{31C3749B-B6B5-4C97-BD98-F6D84BB3A53F}"/>
                  </a:ext>
                </a:extLst>
              </p:cNvPr>
              <p:cNvCxnSpPr/>
              <p:nvPr/>
            </p:nvCxnSpPr>
            <p:spPr>
              <a:xfrm flipH="1">
                <a:off x="762373" y="1473566"/>
                <a:ext cx="217169" cy="1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7E5340AF-5859-4671-95DE-43FC76AA8A24}"/>
                </a:ext>
              </a:extLst>
            </p:cNvPr>
            <p:cNvGrpSpPr/>
            <p:nvPr/>
          </p:nvGrpSpPr>
          <p:grpSpPr>
            <a:xfrm>
              <a:off x="6172200" y="642651"/>
              <a:ext cx="3465564" cy="754043"/>
              <a:chOff x="6136048" y="728990"/>
              <a:chExt cx="3465564" cy="754043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F1238E53-4036-49BC-BB9B-6F81822FB9B9}"/>
                  </a:ext>
                </a:extLst>
              </p:cNvPr>
              <p:cNvSpPr/>
              <p:nvPr/>
            </p:nvSpPr>
            <p:spPr>
              <a:xfrm>
                <a:off x="6136048" y="728990"/>
                <a:ext cx="3465564" cy="507831"/>
              </a:xfrm>
              <a:prstGeom prst="rect">
                <a:avLst/>
              </a:prstGeom>
              <a:ln w="9525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>
                <a:spAutoFit/>
              </a:bodyPr>
              <a:lstStyle/>
              <a:p>
                <a:r>
                  <a:rPr lang="en-US" altLang="zh-TW" sz="900" dirty="0"/>
                  <a:t>Blue: heart rate, respiration, or temperature exceed/below the limit</a:t>
                </a:r>
              </a:p>
              <a:p>
                <a:r>
                  <a:rPr lang="en-US" altLang="zh-TW" sz="900" dirty="0"/>
                  <a:t>Yellow: battery status, lead off, connection failure</a:t>
                </a:r>
              </a:p>
              <a:p>
                <a:r>
                  <a:rPr lang="en-US" altLang="zh-TW" sz="900" dirty="0"/>
                  <a:t>Red: asystole, VT, VF</a:t>
                </a:r>
                <a:endParaRPr lang="zh-TW" altLang="en-US" sz="900" dirty="0"/>
              </a:p>
            </p:txBody>
          </p:sp>
          <p:cxnSp>
            <p:nvCxnSpPr>
              <p:cNvPr id="12" name="弧形接點 112">
                <a:extLst>
                  <a:ext uri="{FF2B5EF4-FFF2-40B4-BE49-F238E27FC236}">
                    <a16:creationId xmlns:a16="http://schemas.microsoft.com/office/drawing/2014/main" id="{C642D65A-A95B-4898-8C08-E83F02AF28B9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8206417" y="1027551"/>
                <a:ext cx="584016" cy="455482"/>
              </a:xfrm>
              <a:prstGeom prst="curvedConnector3">
                <a:avLst>
                  <a:gd name="adj1" fmla="val 50000"/>
                </a:avLst>
              </a:prstGeom>
              <a:ln w="12700">
                <a:solidFill>
                  <a:srgbClr val="00B0F0"/>
                </a:solidFill>
                <a:prstDash val="sysDash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40B247F-3D8E-4D4E-91B3-77A63E31D010}"/>
                </a:ext>
              </a:extLst>
            </p:cNvPr>
            <p:cNvSpPr/>
            <p:nvPr/>
          </p:nvSpPr>
          <p:spPr>
            <a:xfrm>
              <a:off x="695614" y="1861330"/>
              <a:ext cx="857614" cy="215444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</a:rPr>
                <a:t>Patient Name</a:t>
              </a:r>
              <a:endParaRPr lang="zh-TW" altLang="en-US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7A69E42-21F8-4AA0-A257-8649AD333B23}"/>
                </a:ext>
              </a:extLst>
            </p:cNvPr>
            <p:cNvSpPr/>
            <p:nvPr/>
          </p:nvSpPr>
          <p:spPr>
            <a:xfrm>
              <a:off x="1894542" y="2321351"/>
              <a:ext cx="1218038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dirty="0">
                  <a:solidFill>
                    <a:schemeClr val="bg1"/>
                  </a:solidFill>
                  <a:effectLst/>
                </a:rPr>
                <a:t>One-hour status bar</a:t>
              </a:r>
              <a:endParaRPr lang="zh-TW" altLang="en-US" sz="800" dirty="0">
                <a:solidFill>
                  <a:schemeClr val="bg1"/>
                </a:solidFill>
                <a:effectLst/>
              </a:endParaRPr>
            </a:p>
          </p:txBody>
        </p:sp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2967C9B3-7305-4D19-AEC4-741296D7E8D2}"/>
                </a:ext>
              </a:extLst>
            </p:cNvPr>
            <p:cNvGrpSpPr/>
            <p:nvPr/>
          </p:nvGrpSpPr>
          <p:grpSpPr>
            <a:xfrm>
              <a:off x="3889738" y="1789297"/>
              <a:ext cx="657877" cy="496703"/>
              <a:chOff x="3889738" y="1789297"/>
              <a:chExt cx="657877" cy="496703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C6E72E49-D5E2-4CD1-8A60-CA5C30362D2E}"/>
                  </a:ext>
                </a:extLst>
              </p:cNvPr>
              <p:cNvSpPr/>
              <p:nvPr/>
            </p:nvSpPr>
            <p:spPr>
              <a:xfrm>
                <a:off x="3889738" y="1789297"/>
                <a:ext cx="657877" cy="21544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Patient ID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" name="直線單箭頭接點 15">
                <a:extLst>
                  <a:ext uri="{FF2B5EF4-FFF2-40B4-BE49-F238E27FC236}">
                    <a16:creationId xmlns:a16="http://schemas.microsoft.com/office/drawing/2014/main" id="{5EDADABE-7553-40DD-B2AE-27398535DEC2}"/>
                  </a:ext>
                </a:extLst>
              </p:cNvPr>
              <p:cNvCxnSpPr/>
              <p:nvPr/>
            </p:nvCxnSpPr>
            <p:spPr>
              <a:xfrm>
                <a:off x="4218677" y="2004741"/>
                <a:ext cx="0" cy="281259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71B0C23-B6AD-4ADD-8A2D-602440084FCB}"/>
                </a:ext>
              </a:extLst>
            </p:cNvPr>
            <p:cNvSpPr/>
            <p:nvPr/>
          </p:nvSpPr>
          <p:spPr>
            <a:xfrm>
              <a:off x="1219052" y="2997636"/>
              <a:ext cx="82224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</a:rPr>
                <a:t>Time = 1 sec</a:t>
              </a:r>
              <a:endParaRPr lang="zh-TW" altLang="en-US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E7FFF25D-E83E-4B16-AAA7-B1B5C4BF58AA}"/>
                </a:ext>
              </a:extLst>
            </p:cNvPr>
            <p:cNvSpPr/>
            <p:nvPr/>
          </p:nvSpPr>
          <p:spPr>
            <a:xfrm>
              <a:off x="563450" y="2616360"/>
              <a:ext cx="433345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</a:rPr>
                <a:t>Gain</a:t>
              </a:r>
              <a:endParaRPr lang="zh-TW" altLang="en-US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417BE67-726F-4113-B586-582C662CA58B}"/>
                </a:ext>
              </a:extLst>
            </p:cNvPr>
            <p:cNvSpPr/>
            <p:nvPr/>
          </p:nvSpPr>
          <p:spPr>
            <a:xfrm>
              <a:off x="747523" y="3650803"/>
              <a:ext cx="1446472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Click to adjust display gain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E51B2A7E-5C4F-41D3-BEE4-B3882F425F6E}"/>
                </a:ext>
              </a:extLst>
            </p:cNvPr>
            <p:cNvSpPr/>
            <p:nvPr/>
          </p:nvSpPr>
          <p:spPr>
            <a:xfrm>
              <a:off x="956761" y="4053575"/>
              <a:ext cx="162832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Click to select (a), (b), (c), or (d)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B2104056-D8DD-4028-9250-A18B2A0EF4C5}"/>
                </a:ext>
              </a:extLst>
            </p:cNvPr>
            <p:cNvSpPr/>
            <p:nvPr/>
          </p:nvSpPr>
          <p:spPr>
            <a:xfrm>
              <a:off x="404814" y="4866879"/>
              <a:ext cx="55813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(a) auto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70FD482F-8833-41D5-ABF3-0F2F91C4950E}"/>
                </a:ext>
              </a:extLst>
            </p:cNvPr>
            <p:cNvSpPr/>
            <p:nvPr/>
          </p:nvSpPr>
          <p:spPr>
            <a:xfrm>
              <a:off x="1302512" y="4856172"/>
              <a:ext cx="936824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(b) 1mV (default)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2338A55-E3DD-4533-90FE-B7C99DCC2C65}"/>
                </a:ext>
              </a:extLst>
            </p:cNvPr>
            <p:cNvSpPr/>
            <p:nvPr/>
          </p:nvSpPr>
          <p:spPr>
            <a:xfrm>
              <a:off x="2289973" y="4856172"/>
              <a:ext cx="577850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(c) 2 mV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554FBB7B-E51C-47F2-B72E-14723C9E44C5}"/>
                </a:ext>
              </a:extLst>
            </p:cNvPr>
            <p:cNvSpPr/>
            <p:nvPr/>
          </p:nvSpPr>
          <p:spPr>
            <a:xfrm>
              <a:off x="3263555" y="4866879"/>
              <a:ext cx="72222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(d) 0.5 mV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grpSp>
          <p:nvGrpSpPr>
            <p:cNvPr id="53" name="群組 52">
              <a:extLst>
                <a:ext uri="{FF2B5EF4-FFF2-40B4-BE49-F238E27FC236}">
                  <a16:creationId xmlns:a16="http://schemas.microsoft.com/office/drawing/2014/main" id="{A38085AE-056B-4723-A76C-1407C4372603}"/>
                </a:ext>
              </a:extLst>
            </p:cNvPr>
            <p:cNvGrpSpPr/>
            <p:nvPr/>
          </p:nvGrpSpPr>
          <p:grpSpPr>
            <a:xfrm>
              <a:off x="1361510" y="5785799"/>
              <a:ext cx="1223578" cy="230832"/>
              <a:chOff x="1361510" y="5785799"/>
              <a:chExt cx="1223578" cy="230832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6BA1E745-06BE-4A33-8C56-926C7B0BE117}"/>
                  </a:ext>
                </a:extLst>
              </p:cNvPr>
              <p:cNvSpPr/>
              <p:nvPr/>
            </p:nvSpPr>
            <p:spPr>
              <a:xfrm>
                <a:off x="1708970" y="5785799"/>
                <a:ext cx="876118" cy="230832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Current time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9" name="直線單箭頭接點 38">
                <a:extLst>
                  <a:ext uri="{FF2B5EF4-FFF2-40B4-BE49-F238E27FC236}">
                    <a16:creationId xmlns:a16="http://schemas.microsoft.com/office/drawing/2014/main" id="{553EF13C-0948-45DB-893E-64500654058F}"/>
                  </a:ext>
                </a:extLst>
              </p:cNvPr>
              <p:cNvCxnSpPr>
                <a:cxnSpLocks/>
                <a:stCxn id="37" idx="1"/>
              </p:cNvCxnSpPr>
              <p:nvPr/>
            </p:nvCxnSpPr>
            <p:spPr>
              <a:xfrm flipH="1">
                <a:off x="1361510" y="5901215"/>
                <a:ext cx="347460" cy="0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FEA93FC8-BD26-4ED5-83A4-D9155D8843DA}"/>
                </a:ext>
              </a:extLst>
            </p:cNvPr>
            <p:cNvGrpSpPr/>
            <p:nvPr/>
          </p:nvGrpSpPr>
          <p:grpSpPr>
            <a:xfrm>
              <a:off x="3204151" y="5814506"/>
              <a:ext cx="871361" cy="230832"/>
              <a:chOff x="3204151" y="5814506"/>
              <a:chExt cx="871361" cy="230832"/>
            </a:xfrm>
          </p:grpSpPr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6DB23237-AFF2-4948-A576-B3E923E6D280}"/>
                  </a:ext>
                </a:extLst>
              </p:cNvPr>
              <p:cNvSpPr/>
              <p:nvPr/>
            </p:nvSpPr>
            <p:spPr>
              <a:xfrm>
                <a:off x="3204151" y="5814506"/>
                <a:ext cx="647828" cy="230832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Sign in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2" name="直線單箭頭接點 41">
                <a:extLst>
                  <a:ext uri="{FF2B5EF4-FFF2-40B4-BE49-F238E27FC236}">
                    <a16:creationId xmlns:a16="http://schemas.microsoft.com/office/drawing/2014/main" id="{DF5B1A55-20A2-4D7A-82D0-1CE088988878}"/>
                  </a:ext>
                </a:extLst>
              </p:cNvPr>
              <p:cNvCxnSpPr>
                <a:cxnSpLocks/>
                <a:stCxn id="40" idx="3"/>
              </p:cNvCxnSpPr>
              <p:nvPr/>
            </p:nvCxnSpPr>
            <p:spPr>
              <a:xfrm flipV="1">
                <a:off x="3851979" y="5922230"/>
                <a:ext cx="223533" cy="7692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FF92C903-33DB-4FC6-8AD7-BF5141ED4640}"/>
                </a:ext>
              </a:extLst>
            </p:cNvPr>
            <p:cNvGrpSpPr/>
            <p:nvPr/>
          </p:nvGrpSpPr>
          <p:grpSpPr>
            <a:xfrm>
              <a:off x="3517600" y="5986285"/>
              <a:ext cx="1769779" cy="519381"/>
              <a:chOff x="3352800" y="6019807"/>
              <a:chExt cx="1633642" cy="519381"/>
            </a:xfrm>
          </p:grpSpPr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75FC88E2-43A0-4972-B2DA-8E4184655425}"/>
                  </a:ext>
                </a:extLst>
              </p:cNvPr>
              <p:cNvSpPr/>
              <p:nvPr/>
            </p:nvSpPr>
            <p:spPr>
              <a:xfrm>
                <a:off x="3352800" y="6169856"/>
                <a:ext cx="1443141" cy="369332"/>
              </a:xfrm>
              <a:prstGeom prst="rect">
                <a:avLst/>
              </a:prstGeom>
              <a:ln w="9525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/>
                  <a:t>Print all patients’ latest 8 sec. waveforms</a:t>
                </a:r>
                <a:endParaRPr lang="zh-TW" altLang="en-US" sz="900" dirty="0"/>
              </a:p>
            </p:txBody>
          </p:sp>
          <p:cxnSp>
            <p:nvCxnSpPr>
              <p:cNvPr id="46" name="肘形接點 91">
                <a:extLst>
                  <a:ext uri="{FF2B5EF4-FFF2-40B4-BE49-F238E27FC236}">
                    <a16:creationId xmlns:a16="http://schemas.microsoft.com/office/drawing/2014/main" id="{CA08D21B-99D6-4E74-A790-77E1867FE466}"/>
                  </a:ext>
                </a:extLst>
              </p:cNvPr>
              <p:cNvCxnSpPr>
                <a:cxnSpLocks/>
                <a:stCxn id="45" idx="3"/>
              </p:cNvCxnSpPr>
              <p:nvPr/>
            </p:nvCxnSpPr>
            <p:spPr>
              <a:xfrm flipV="1">
                <a:off x="4795941" y="6019807"/>
                <a:ext cx="190501" cy="334715"/>
              </a:xfrm>
              <a:prstGeom prst="bentConnector2">
                <a:avLst/>
              </a:prstGeom>
              <a:ln w="19050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E300BE9A-B89E-4CDE-A352-F778D66E3089}"/>
                </a:ext>
              </a:extLst>
            </p:cNvPr>
            <p:cNvGrpSpPr/>
            <p:nvPr/>
          </p:nvGrpSpPr>
          <p:grpSpPr>
            <a:xfrm>
              <a:off x="3661301" y="5394958"/>
              <a:ext cx="900196" cy="414529"/>
              <a:chOff x="3661301" y="5394958"/>
              <a:chExt cx="900196" cy="414529"/>
            </a:xfrm>
          </p:grpSpPr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791ACCCB-E069-4976-86F6-E08A01F4A1E2}"/>
                  </a:ext>
                </a:extLst>
              </p:cNvPr>
              <p:cNvSpPr/>
              <p:nvPr/>
            </p:nvSpPr>
            <p:spPr>
              <a:xfrm>
                <a:off x="3661301" y="5394958"/>
                <a:ext cx="888078" cy="230832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User manual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8" name="直線單箭頭接點 47">
                <a:extLst>
                  <a:ext uri="{FF2B5EF4-FFF2-40B4-BE49-F238E27FC236}">
                    <a16:creationId xmlns:a16="http://schemas.microsoft.com/office/drawing/2014/main" id="{FE12F483-9FD1-41C2-A877-7656F1145F1C}"/>
                  </a:ext>
                </a:extLst>
              </p:cNvPr>
              <p:cNvCxnSpPr/>
              <p:nvPr/>
            </p:nvCxnSpPr>
            <p:spPr>
              <a:xfrm>
                <a:off x="4441428" y="5625790"/>
                <a:ext cx="120069" cy="183697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2C30AD9E-C465-4A3F-8EDD-DCE20897AE8A}"/>
                </a:ext>
              </a:extLst>
            </p:cNvPr>
            <p:cNvSpPr/>
            <p:nvPr/>
          </p:nvSpPr>
          <p:spPr>
            <a:xfrm>
              <a:off x="4696469" y="5397784"/>
              <a:ext cx="565346" cy="230832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solidFill>
                <a:srgbClr val="00B0F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900" dirty="0">
                  <a:solidFill>
                    <a:schemeClr val="bg1"/>
                  </a:solidFill>
                </a:rPr>
                <a:t>Home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cxnSp>
          <p:nvCxnSpPr>
            <p:cNvPr id="50" name="直線單箭頭接點 49">
              <a:extLst>
                <a:ext uri="{FF2B5EF4-FFF2-40B4-BE49-F238E27FC236}">
                  <a16:creationId xmlns:a16="http://schemas.microsoft.com/office/drawing/2014/main" id="{4C07C9C2-3B1A-4E94-B38B-D608181FF693}"/>
                </a:ext>
              </a:extLst>
            </p:cNvPr>
            <p:cNvCxnSpPr>
              <a:cxnSpLocks/>
              <a:stCxn id="49" idx="2"/>
            </p:cNvCxnSpPr>
            <p:nvPr/>
          </p:nvCxnSpPr>
          <p:spPr>
            <a:xfrm flipH="1">
              <a:off x="4953000" y="5628616"/>
              <a:ext cx="26142" cy="180871"/>
            </a:xfrm>
            <a:prstGeom prst="straightConnector1">
              <a:avLst/>
            </a:prstGeom>
            <a:ln w="19050">
              <a:solidFill>
                <a:srgbClr val="00B0F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052E56A5-1287-4189-BB74-0A1EBC6D3787}"/>
                </a:ext>
              </a:extLst>
            </p:cNvPr>
            <p:cNvSpPr/>
            <p:nvPr/>
          </p:nvSpPr>
          <p:spPr>
            <a:xfrm>
              <a:off x="6633966" y="5809487"/>
              <a:ext cx="559176" cy="230832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solidFill>
                <a:srgbClr val="00B0F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900" dirty="0">
                  <a:solidFill>
                    <a:schemeClr val="bg1"/>
                  </a:solidFill>
                </a:rPr>
                <a:t>Setting</a:t>
              </a:r>
              <a:endParaRPr lang="zh-TW" altLang="en-US" sz="900" dirty="0">
                <a:solidFill>
                  <a:schemeClr val="bg1"/>
                </a:solidFill>
              </a:endParaRPr>
            </a:p>
          </p:txBody>
        </p:sp>
        <p:cxnSp>
          <p:nvCxnSpPr>
            <p:cNvPr id="52" name="直線單箭頭接點 51">
              <a:extLst>
                <a:ext uri="{FF2B5EF4-FFF2-40B4-BE49-F238E27FC236}">
                  <a16:creationId xmlns:a16="http://schemas.microsoft.com/office/drawing/2014/main" id="{DA9A3A41-DB51-4F52-983B-6D738C95B143}"/>
                </a:ext>
              </a:extLst>
            </p:cNvPr>
            <p:cNvCxnSpPr/>
            <p:nvPr/>
          </p:nvCxnSpPr>
          <p:spPr>
            <a:xfrm>
              <a:off x="6410434" y="5929922"/>
              <a:ext cx="223533" cy="0"/>
            </a:xfrm>
            <a:prstGeom prst="straightConnector1">
              <a:avLst/>
            </a:prstGeom>
            <a:ln w="19050">
              <a:solidFill>
                <a:srgbClr val="00B0F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群組 59">
              <a:extLst>
                <a:ext uri="{FF2B5EF4-FFF2-40B4-BE49-F238E27FC236}">
                  <a16:creationId xmlns:a16="http://schemas.microsoft.com/office/drawing/2014/main" id="{86F4AC3B-11A4-4940-B56C-E49CEBAEDDCF}"/>
                </a:ext>
              </a:extLst>
            </p:cNvPr>
            <p:cNvGrpSpPr/>
            <p:nvPr/>
          </p:nvGrpSpPr>
          <p:grpSpPr>
            <a:xfrm>
              <a:off x="5685537" y="5397784"/>
              <a:ext cx="720182" cy="411703"/>
              <a:chOff x="5685537" y="5397784"/>
              <a:chExt cx="720182" cy="411703"/>
            </a:xfrm>
          </p:grpSpPr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FF0B7CB7-325E-4EC7-8817-FF8052B51D51}"/>
                  </a:ext>
                </a:extLst>
              </p:cNvPr>
              <p:cNvSpPr/>
              <p:nvPr/>
            </p:nvSpPr>
            <p:spPr>
              <a:xfrm>
                <a:off x="5685537" y="5397784"/>
                <a:ext cx="720182" cy="230832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Retrieve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58" name="直線單箭頭接點 57">
                <a:extLst>
                  <a:ext uri="{FF2B5EF4-FFF2-40B4-BE49-F238E27FC236}">
                    <a16:creationId xmlns:a16="http://schemas.microsoft.com/office/drawing/2014/main" id="{94BFE20B-5F6F-4CAF-8DE9-842B49601B83}"/>
                  </a:ext>
                </a:extLst>
              </p:cNvPr>
              <p:cNvCxnSpPr>
                <a:cxnSpLocks/>
                <a:stCxn id="57" idx="2"/>
              </p:cNvCxnSpPr>
              <p:nvPr/>
            </p:nvCxnSpPr>
            <p:spPr>
              <a:xfrm flipH="1">
                <a:off x="5942070" y="5628616"/>
                <a:ext cx="103558" cy="180871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群組 60">
              <a:extLst>
                <a:ext uri="{FF2B5EF4-FFF2-40B4-BE49-F238E27FC236}">
                  <a16:creationId xmlns:a16="http://schemas.microsoft.com/office/drawing/2014/main" id="{9C08D198-EA16-4611-97F2-82C547838170}"/>
                </a:ext>
              </a:extLst>
            </p:cNvPr>
            <p:cNvGrpSpPr/>
            <p:nvPr/>
          </p:nvGrpSpPr>
          <p:grpSpPr>
            <a:xfrm>
              <a:off x="8448667" y="5801372"/>
              <a:ext cx="743754" cy="230832"/>
              <a:chOff x="8448667" y="5801372"/>
              <a:chExt cx="743754" cy="230832"/>
            </a:xfrm>
          </p:grpSpPr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21F0A6C9-583E-404D-A8D4-8B930A05C4A9}"/>
                  </a:ext>
                </a:extLst>
              </p:cNvPr>
              <p:cNvSpPr/>
              <p:nvPr/>
            </p:nvSpPr>
            <p:spPr>
              <a:xfrm>
                <a:off x="8448667" y="5801372"/>
                <a:ext cx="419434" cy="230832"/>
              </a:xfrm>
              <a:prstGeom prst="rect">
                <a:avLst/>
              </a:prstGeom>
              <a:ln w="9525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900" dirty="0">
                    <a:solidFill>
                      <a:schemeClr val="bg1"/>
                    </a:solidFill>
                  </a:rPr>
                  <a:t>Exit</a:t>
                </a:r>
                <a:endParaRPr lang="zh-TW" altLang="en-US" sz="9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63" name="直線單箭頭接點 62">
                <a:extLst>
                  <a:ext uri="{FF2B5EF4-FFF2-40B4-BE49-F238E27FC236}">
                    <a16:creationId xmlns:a16="http://schemas.microsoft.com/office/drawing/2014/main" id="{2AB231C1-CFA3-4BFA-BC4D-333696F35740}"/>
                  </a:ext>
                </a:extLst>
              </p:cNvPr>
              <p:cNvCxnSpPr>
                <a:cxnSpLocks/>
                <a:endCxn id="62" idx="3"/>
              </p:cNvCxnSpPr>
              <p:nvPr/>
            </p:nvCxnSpPr>
            <p:spPr>
              <a:xfrm flipH="1">
                <a:off x="8868101" y="5901215"/>
                <a:ext cx="324320" cy="15573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B3455FFF-44C2-4182-AC5C-F99D82A3EBCE}"/>
                </a:ext>
              </a:extLst>
            </p:cNvPr>
            <p:cNvSpPr/>
            <p:nvPr/>
          </p:nvSpPr>
          <p:spPr>
            <a:xfrm>
              <a:off x="5538511" y="3583104"/>
              <a:ext cx="983689" cy="246221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b="1" dirty="0">
                  <a:solidFill>
                    <a:schemeClr val="bg1"/>
                  </a:solidFill>
                </a:rPr>
                <a:t>Asystole (Red)</a:t>
              </a:r>
              <a:endParaRPr lang="zh-TW" altLang="en-US" sz="1000" b="1" dirty="0">
                <a:solidFill>
                  <a:schemeClr val="bg1"/>
                </a:solidFill>
              </a:endParaRPr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F12EB008-861B-4B95-98E0-6DB14105B8D0}"/>
                </a:ext>
              </a:extLst>
            </p:cNvPr>
            <p:cNvSpPr/>
            <p:nvPr/>
          </p:nvSpPr>
          <p:spPr>
            <a:xfrm>
              <a:off x="5543436" y="3905711"/>
              <a:ext cx="1649706" cy="246221"/>
            </a:xfrm>
            <a:prstGeom prst="rect">
              <a:avLst/>
            </a:prstGeom>
            <a:solidFill>
              <a:schemeClr val="tx1">
                <a:alpha val="13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b="1" dirty="0">
                  <a:solidFill>
                    <a:schemeClr val="bg1"/>
                  </a:solidFill>
                </a:rPr>
                <a:t>Below the alarm limit (Blue)</a:t>
              </a:r>
              <a:endParaRPr lang="zh-TW" altLang="en-US" sz="1000" b="1" dirty="0">
                <a:solidFill>
                  <a:schemeClr val="bg1"/>
                </a:solidFill>
              </a:endParaRP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65B5E112-2AF8-4588-BE63-A5AB0D55B4F2}"/>
                </a:ext>
              </a:extLst>
            </p:cNvPr>
            <p:cNvSpPr/>
            <p:nvPr/>
          </p:nvSpPr>
          <p:spPr>
            <a:xfrm>
              <a:off x="5543436" y="4304704"/>
              <a:ext cx="1150193" cy="246221"/>
            </a:xfrm>
            <a:prstGeom prst="rect">
              <a:avLst/>
            </a:prstGeom>
            <a:solidFill>
              <a:schemeClr val="bg1">
                <a:lumMod val="75000"/>
                <a:alpha val="28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b="1" dirty="0"/>
                <a:t>Lead off (Yellow)</a:t>
              </a:r>
              <a:endParaRPr lang="zh-TW" altLang="en-US" sz="1000" b="1" dirty="0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051B0CE7-716A-4CD8-B9D1-C95FE258FEA3}"/>
                </a:ext>
              </a:extLst>
            </p:cNvPr>
            <p:cNvSpPr/>
            <p:nvPr/>
          </p:nvSpPr>
          <p:spPr>
            <a:xfrm>
              <a:off x="5543435" y="4604592"/>
              <a:ext cx="1215584" cy="400110"/>
            </a:xfrm>
            <a:prstGeom prst="rect">
              <a:avLst/>
            </a:prstGeom>
            <a:solidFill>
              <a:schemeClr val="bg1">
                <a:lumMod val="75000"/>
                <a:alpha val="28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b="1" dirty="0"/>
                <a:t>Connection failure </a:t>
              </a:r>
            </a:p>
            <a:p>
              <a:pPr algn="ctr"/>
              <a:r>
                <a:rPr lang="en-US" altLang="zh-TW" sz="1000" b="1" dirty="0"/>
                <a:t>(Yellow)</a:t>
              </a:r>
              <a:endParaRPr lang="zh-TW" altLang="en-US" sz="1000" b="1" dirty="0"/>
            </a:p>
          </p:txBody>
        </p:sp>
        <p:grpSp>
          <p:nvGrpSpPr>
            <p:cNvPr id="64" name="群組 63">
              <a:extLst>
                <a:ext uri="{FF2B5EF4-FFF2-40B4-BE49-F238E27FC236}">
                  <a16:creationId xmlns:a16="http://schemas.microsoft.com/office/drawing/2014/main" id="{E651547F-5B57-4EF1-9B3E-43B1DDF96C0F}"/>
                </a:ext>
              </a:extLst>
            </p:cNvPr>
            <p:cNvGrpSpPr/>
            <p:nvPr/>
          </p:nvGrpSpPr>
          <p:grpSpPr>
            <a:xfrm>
              <a:off x="8314170" y="1709298"/>
              <a:ext cx="1395606" cy="1102074"/>
              <a:chOff x="8314170" y="1709298"/>
              <a:chExt cx="1395606" cy="1102074"/>
            </a:xfrm>
          </p:grpSpPr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A41054B9-920E-4590-A87D-E7B4582AEE64}"/>
                  </a:ext>
                </a:extLst>
              </p:cNvPr>
              <p:cNvSpPr/>
              <p:nvPr/>
            </p:nvSpPr>
            <p:spPr>
              <a:xfrm>
                <a:off x="8826585" y="1719123"/>
                <a:ext cx="351845" cy="21544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HR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C5DC585B-00B8-4563-8472-F04494C9F27E}"/>
                  </a:ext>
                </a:extLst>
              </p:cNvPr>
              <p:cNvSpPr/>
              <p:nvPr/>
            </p:nvSpPr>
            <p:spPr>
              <a:xfrm>
                <a:off x="9229125" y="1709298"/>
                <a:ext cx="469899" cy="21544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Temp.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BBF9B88C-B6C8-484D-A204-717C0E9A8A00}"/>
                  </a:ext>
                </a:extLst>
              </p:cNvPr>
              <p:cNvSpPr/>
              <p:nvPr/>
            </p:nvSpPr>
            <p:spPr>
              <a:xfrm>
                <a:off x="8682447" y="2500807"/>
                <a:ext cx="335654" cy="21544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RR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27516191-9C92-4EE8-A020-E6D1870450C6}"/>
                  </a:ext>
                </a:extLst>
              </p:cNvPr>
              <p:cNvSpPr/>
              <p:nvPr/>
            </p:nvSpPr>
            <p:spPr>
              <a:xfrm>
                <a:off x="9138487" y="2503595"/>
                <a:ext cx="571289" cy="307777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700" dirty="0">
                    <a:solidFill>
                      <a:schemeClr val="bg1"/>
                    </a:solidFill>
                  </a:rPr>
                  <a:t>SpO2/ BP</a:t>
                </a:r>
              </a:p>
              <a:p>
                <a:pPr algn="ctr"/>
                <a:r>
                  <a:rPr lang="en-US" altLang="zh-TW" sz="700" dirty="0">
                    <a:solidFill>
                      <a:schemeClr val="bg1"/>
                    </a:solidFill>
                  </a:rPr>
                  <a:t>(External)</a:t>
                </a:r>
                <a:endParaRPr lang="zh-TW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4541D7D7-F699-438F-A0CE-1C4A8DD45700}"/>
                  </a:ext>
                </a:extLst>
              </p:cNvPr>
              <p:cNvSpPr/>
              <p:nvPr/>
            </p:nvSpPr>
            <p:spPr>
              <a:xfrm>
                <a:off x="8314170" y="2058406"/>
                <a:ext cx="692789" cy="338554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dirty="0"/>
                  <a:t>Click </a:t>
                </a:r>
              </a:p>
              <a:p>
                <a:pPr algn="ctr"/>
                <a:r>
                  <a:rPr lang="en-US" altLang="zh-TW" sz="800" dirty="0"/>
                  <a:t>for setting</a:t>
                </a:r>
                <a:endParaRPr lang="zh-TW" altLang="en-US" sz="800" dirty="0"/>
              </a:p>
            </p:txBody>
          </p:sp>
          <p:cxnSp>
            <p:nvCxnSpPr>
              <p:cNvPr id="74" name="直線單箭頭接點 73">
                <a:extLst>
                  <a:ext uri="{FF2B5EF4-FFF2-40B4-BE49-F238E27FC236}">
                    <a16:creationId xmlns:a16="http://schemas.microsoft.com/office/drawing/2014/main" id="{2B4C8E00-A562-4DE6-8C96-3FF4EAD7B219}"/>
                  </a:ext>
                </a:extLst>
              </p:cNvPr>
              <p:cNvCxnSpPr/>
              <p:nvPr/>
            </p:nvCxnSpPr>
            <p:spPr>
              <a:xfrm>
                <a:off x="9507792" y="1924743"/>
                <a:ext cx="0" cy="124061"/>
              </a:xfrm>
              <a:prstGeom prst="straightConnector1">
                <a:avLst/>
              </a:prstGeom>
              <a:ln w="12700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線單箭頭接點 74">
                <a:extLst>
                  <a:ext uri="{FF2B5EF4-FFF2-40B4-BE49-F238E27FC236}">
                    <a16:creationId xmlns:a16="http://schemas.microsoft.com/office/drawing/2014/main" id="{5F736884-9271-4F60-8DE4-3C5A03D31F68}"/>
                  </a:ext>
                </a:extLst>
              </p:cNvPr>
              <p:cNvCxnSpPr/>
              <p:nvPr/>
            </p:nvCxnSpPr>
            <p:spPr>
              <a:xfrm>
                <a:off x="9156785" y="1924743"/>
                <a:ext cx="0" cy="124061"/>
              </a:xfrm>
              <a:prstGeom prst="straightConnector1">
                <a:avLst/>
              </a:prstGeom>
              <a:ln w="12700">
                <a:solidFill>
                  <a:srgbClr val="00B0F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單箭頭接點 75">
                <a:extLst>
                  <a:ext uri="{FF2B5EF4-FFF2-40B4-BE49-F238E27FC236}">
                    <a16:creationId xmlns:a16="http://schemas.microsoft.com/office/drawing/2014/main" id="{1C4A85D0-85C2-4220-BED1-8EA9AE98D9EE}"/>
                  </a:ext>
                </a:extLst>
              </p:cNvPr>
              <p:cNvCxnSpPr>
                <a:cxnSpLocks/>
                <a:endCxn id="71" idx="3"/>
              </p:cNvCxnSpPr>
              <p:nvPr/>
            </p:nvCxnSpPr>
            <p:spPr>
              <a:xfrm flipH="1">
                <a:off x="9018102" y="2390421"/>
                <a:ext cx="120385" cy="218108"/>
              </a:xfrm>
              <a:prstGeom prst="straightConnector1">
                <a:avLst/>
              </a:prstGeom>
              <a:ln w="12700">
                <a:solidFill>
                  <a:srgbClr val="00B0F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單箭頭接點 76">
                <a:extLst>
                  <a:ext uri="{FF2B5EF4-FFF2-40B4-BE49-F238E27FC236}">
                    <a16:creationId xmlns:a16="http://schemas.microsoft.com/office/drawing/2014/main" id="{E8F5AAE0-7735-4D89-A0B6-C626FD8DDA97}"/>
                  </a:ext>
                </a:extLst>
              </p:cNvPr>
              <p:cNvCxnSpPr/>
              <p:nvPr/>
            </p:nvCxnSpPr>
            <p:spPr>
              <a:xfrm>
                <a:off x="9469965" y="2390422"/>
                <a:ext cx="0" cy="124061"/>
              </a:xfrm>
              <a:prstGeom prst="straightConnector1">
                <a:avLst/>
              </a:prstGeom>
              <a:ln w="12700">
                <a:solidFill>
                  <a:srgbClr val="00B0F0"/>
                </a:solidFill>
                <a:headEnd type="arrow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2EBD4AC7-1F0F-453D-9033-8FF829F97E2F}"/>
                </a:ext>
              </a:extLst>
            </p:cNvPr>
            <p:cNvSpPr/>
            <p:nvPr/>
          </p:nvSpPr>
          <p:spPr>
            <a:xfrm>
              <a:off x="6522200" y="2849152"/>
              <a:ext cx="98368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Please recharge</a:t>
              </a:r>
              <a:r>
                <a:rPr lang="en-US" altLang="zh-TW" sz="800" b="1" dirty="0">
                  <a:solidFill>
                    <a:schemeClr val="bg1"/>
                  </a:solidFill>
                </a:rPr>
                <a:t>  </a:t>
              </a:r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within 8 hours.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57781105-9097-4D6A-B91A-00C21F0E4500}"/>
                </a:ext>
              </a:extLst>
            </p:cNvPr>
            <p:cNvSpPr/>
            <p:nvPr/>
          </p:nvSpPr>
          <p:spPr>
            <a:xfrm>
              <a:off x="6606523" y="2569870"/>
              <a:ext cx="784878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u="sng" dirty="0">
                  <a:solidFill>
                    <a:schemeClr val="bg1"/>
                  </a:solidFill>
                  <a:effectLst/>
                </a:rPr>
                <a:t>Battery Level</a:t>
              </a:r>
              <a:endParaRPr lang="zh-TW" altLang="en-US" sz="800" b="1" u="sng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F7D7AFA8-4C36-44AE-AB8C-2119BC311FA9}"/>
                </a:ext>
              </a:extLst>
            </p:cNvPr>
            <p:cNvSpPr/>
            <p:nvPr/>
          </p:nvSpPr>
          <p:spPr>
            <a:xfrm>
              <a:off x="6248400" y="2519424"/>
              <a:ext cx="19163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  <a:effectLst/>
                </a:rPr>
                <a:t>H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83CAFDCC-F712-4DCD-9E3F-879FAB394813}"/>
                </a:ext>
              </a:extLst>
            </p:cNvPr>
            <p:cNvSpPr/>
            <p:nvPr/>
          </p:nvSpPr>
          <p:spPr>
            <a:xfrm>
              <a:off x="6248400" y="2915380"/>
              <a:ext cx="19163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800" b="1" dirty="0">
                  <a:solidFill>
                    <a:schemeClr val="bg1"/>
                  </a:solidFill>
                </a:rPr>
                <a:t>L</a:t>
              </a:r>
              <a:endParaRPr lang="zh-TW" altLang="en-US" sz="800" b="1" dirty="0">
                <a:solidFill>
                  <a:schemeClr val="bg1"/>
                </a:solidFill>
                <a:effectLst/>
              </a:endParaRPr>
            </a:p>
          </p:txBody>
        </p:sp>
        <p:grpSp>
          <p:nvGrpSpPr>
            <p:cNvPr id="78" name="群組 77">
              <a:extLst>
                <a:ext uri="{FF2B5EF4-FFF2-40B4-BE49-F238E27FC236}">
                  <a16:creationId xmlns:a16="http://schemas.microsoft.com/office/drawing/2014/main" id="{F1CD4450-BD11-425A-BB41-7150213A7424}"/>
                </a:ext>
              </a:extLst>
            </p:cNvPr>
            <p:cNvGrpSpPr/>
            <p:nvPr/>
          </p:nvGrpSpPr>
          <p:grpSpPr>
            <a:xfrm>
              <a:off x="5092287" y="2412221"/>
              <a:ext cx="849783" cy="414940"/>
              <a:chOff x="5092287" y="2412221"/>
              <a:chExt cx="849783" cy="414940"/>
            </a:xfrm>
          </p:grpSpPr>
          <p:sp>
            <p:nvSpPr>
              <p:cNvPr id="83" name="矩形 82">
                <a:extLst>
                  <a:ext uri="{FF2B5EF4-FFF2-40B4-BE49-F238E27FC236}">
                    <a16:creationId xmlns:a16="http://schemas.microsoft.com/office/drawing/2014/main" id="{278191A4-C604-417A-ACF1-EB26AAF439B5}"/>
                  </a:ext>
                </a:extLst>
              </p:cNvPr>
              <p:cNvSpPr/>
              <p:nvPr/>
            </p:nvSpPr>
            <p:spPr>
              <a:xfrm>
                <a:off x="5092287" y="2488607"/>
                <a:ext cx="849783" cy="338554"/>
              </a:xfrm>
              <a:prstGeom prst="rect">
                <a:avLst/>
              </a:prstGeom>
              <a:solidFill>
                <a:schemeClr val="tx1">
                  <a:alpha val="13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Location </a:t>
                </a:r>
              </a:p>
              <a:p>
                <a:pPr algn="ctr"/>
                <a:r>
                  <a:rPr lang="en-US" altLang="zh-TW" sz="800" b="1" dirty="0">
                    <a:solidFill>
                      <a:schemeClr val="bg1"/>
                    </a:solidFill>
                  </a:rPr>
                  <a:t>(while roaming)</a:t>
                </a:r>
                <a:endParaRPr lang="zh-TW" altLang="en-US" sz="8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84" name="直線單箭頭接點 83">
                <a:extLst>
                  <a:ext uri="{FF2B5EF4-FFF2-40B4-BE49-F238E27FC236}">
                    <a16:creationId xmlns:a16="http://schemas.microsoft.com/office/drawing/2014/main" id="{E3C689E6-C8E2-4FE0-85C5-AE176422E2F4}"/>
                  </a:ext>
                </a:extLst>
              </p:cNvPr>
              <p:cNvCxnSpPr>
                <a:cxnSpLocks/>
                <a:stCxn id="83" idx="0"/>
              </p:cNvCxnSpPr>
              <p:nvPr/>
            </p:nvCxnSpPr>
            <p:spPr>
              <a:xfrm flipH="1" flipV="1">
                <a:off x="5354993" y="2412221"/>
                <a:ext cx="162186" cy="76386"/>
              </a:xfrm>
              <a:prstGeom prst="straightConnector1">
                <a:avLst/>
              </a:prstGeom>
              <a:ln w="19050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日期版面配置區 20">
            <a:extLst>
              <a:ext uri="{FF2B5EF4-FFF2-40B4-BE49-F238E27FC236}">
                <a16:creationId xmlns:a16="http://schemas.microsoft.com/office/drawing/2014/main" id="{508EB347-1F20-4766-950D-4B65644D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1353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E44B3D8B-550A-4573-A78A-4F1221CD3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9364" y="1300454"/>
            <a:ext cx="7096359" cy="4694327"/>
          </a:xfrm>
          <a:prstGeom prst="rect">
            <a:avLst/>
          </a:prstGeom>
        </p:spPr>
      </p:pic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BC7EB35-E45A-477C-BAA4-F4BC71CB5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4CA81B8-554C-4912-BCC6-FD4915C42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2</a:t>
            </a:fld>
            <a:endParaRPr lang="zh-TW" altLang="en-US"/>
          </a:p>
        </p:txBody>
      </p:sp>
      <p:grpSp>
        <p:nvGrpSpPr>
          <p:cNvPr id="75" name="群組 74">
            <a:extLst>
              <a:ext uri="{FF2B5EF4-FFF2-40B4-BE49-F238E27FC236}">
                <a16:creationId xmlns:a16="http://schemas.microsoft.com/office/drawing/2014/main" id="{2A9505D5-77CE-4CD9-B14C-D2130DB147BD}"/>
              </a:ext>
            </a:extLst>
          </p:cNvPr>
          <p:cNvGrpSpPr/>
          <p:nvPr/>
        </p:nvGrpSpPr>
        <p:grpSpPr>
          <a:xfrm>
            <a:off x="105712" y="389060"/>
            <a:ext cx="9800288" cy="6079880"/>
            <a:chOff x="105712" y="389060"/>
            <a:chExt cx="9800288" cy="6079880"/>
          </a:xfrm>
        </p:grpSpPr>
        <p:sp>
          <p:nvSpPr>
            <p:cNvPr id="40" name="矩形 39"/>
            <p:cNvSpPr/>
            <p:nvPr/>
          </p:nvSpPr>
          <p:spPr>
            <a:xfrm>
              <a:off x="105712" y="1014096"/>
              <a:ext cx="9800288" cy="5454844"/>
            </a:xfrm>
            <a:prstGeom prst="rect">
              <a:avLst/>
            </a:prstGeom>
            <a:noFill/>
            <a:ln>
              <a:solidFill>
                <a:srgbClr val="00CCF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矩形: 圓角 6">
              <a:extLst>
                <a:ext uri="{FF2B5EF4-FFF2-40B4-BE49-F238E27FC236}">
                  <a16:creationId xmlns:a16="http://schemas.microsoft.com/office/drawing/2014/main" id="{C57FBCF1-27CD-4530-B70B-96513C922B8A}"/>
                </a:ext>
              </a:extLst>
            </p:cNvPr>
            <p:cNvSpPr/>
            <p:nvPr/>
          </p:nvSpPr>
          <p:spPr>
            <a:xfrm>
              <a:off x="349623" y="389060"/>
              <a:ext cx="2454451" cy="479141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標楷體" panose="03000509000000000000" pitchFamily="65" charset="-120"/>
                </a:rPr>
                <a:t>Retriever Mode </a:t>
              </a:r>
            </a:p>
            <a:p>
              <a:pPr algn="ctr"/>
              <a:r>
                <a:rPr lang="en-US" altLang="zh-TW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標楷體" panose="03000509000000000000" pitchFamily="65" charset="-120"/>
                </a:rPr>
                <a:t>(review data history)</a:t>
              </a:r>
              <a:endParaRPr lang="zh-TW" alt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endParaRPr>
            </a:p>
          </p:txBody>
        </p:sp>
        <p:grpSp>
          <p:nvGrpSpPr>
            <p:cNvPr id="61" name="群組 60">
              <a:extLst>
                <a:ext uri="{FF2B5EF4-FFF2-40B4-BE49-F238E27FC236}">
                  <a16:creationId xmlns:a16="http://schemas.microsoft.com/office/drawing/2014/main" id="{9C80E02C-1CC0-4E1A-BA2C-4ACEAE87CB7B}"/>
                </a:ext>
              </a:extLst>
            </p:cNvPr>
            <p:cNvGrpSpPr/>
            <p:nvPr/>
          </p:nvGrpSpPr>
          <p:grpSpPr>
            <a:xfrm>
              <a:off x="417588" y="5368504"/>
              <a:ext cx="1843364" cy="253916"/>
              <a:chOff x="417588" y="5368504"/>
              <a:chExt cx="1843364" cy="253916"/>
            </a:xfrm>
          </p:grpSpPr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CA39C0D1-CD62-4FD5-B168-A68911C8D86E}"/>
                  </a:ext>
                </a:extLst>
              </p:cNvPr>
              <p:cNvSpPr/>
              <p:nvPr/>
            </p:nvSpPr>
            <p:spPr>
              <a:xfrm>
                <a:off x="417588" y="5368504"/>
                <a:ext cx="1256152" cy="253916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Start time of trend</a:t>
                </a:r>
              </a:p>
            </p:txBody>
          </p:sp>
          <p:cxnSp>
            <p:nvCxnSpPr>
              <p:cNvPr id="10" name="直線單箭頭接點 9">
                <a:extLst>
                  <a:ext uri="{FF2B5EF4-FFF2-40B4-BE49-F238E27FC236}">
                    <a16:creationId xmlns:a16="http://schemas.microsoft.com/office/drawing/2014/main" id="{0E3C065A-6CC6-44B8-A718-3165BA9E2F45}"/>
                  </a:ext>
                </a:extLst>
              </p:cNvPr>
              <p:cNvCxnSpPr>
                <a:cxnSpLocks/>
                <a:stCxn id="9" idx="3"/>
              </p:cNvCxnSpPr>
              <p:nvPr/>
            </p:nvCxnSpPr>
            <p:spPr>
              <a:xfrm flipV="1">
                <a:off x="1673740" y="5481809"/>
                <a:ext cx="587212" cy="13653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群組 12">
              <a:extLst>
                <a:ext uri="{FF2B5EF4-FFF2-40B4-BE49-F238E27FC236}">
                  <a16:creationId xmlns:a16="http://schemas.microsoft.com/office/drawing/2014/main" id="{A9370070-FD1A-4916-8625-E6F0E99B24CA}"/>
                </a:ext>
              </a:extLst>
            </p:cNvPr>
            <p:cNvGrpSpPr/>
            <p:nvPr/>
          </p:nvGrpSpPr>
          <p:grpSpPr>
            <a:xfrm>
              <a:off x="349623" y="1637043"/>
              <a:ext cx="1660802" cy="415498"/>
              <a:chOff x="349623" y="1637043"/>
              <a:chExt cx="1660802" cy="415498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5C963349-81A6-46BD-8C49-817CCC3AE035}"/>
                  </a:ext>
                </a:extLst>
              </p:cNvPr>
              <p:cNvSpPr/>
              <p:nvPr/>
            </p:nvSpPr>
            <p:spPr>
              <a:xfrm>
                <a:off x="349623" y="1637043"/>
                <a:ext cx="1438642" cy="415498"/>
              </a:xfrm>
              <a:prstGeom prst="rect">
                <a:avLst/>
              </a:prstGeom>
              <a:ln w="9525">
                <a:solidFill>
                  <a:srgbClr val="00B0F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</a:rPr>
                  <a:t>Start time of one-hour waveforms</a:t>
                </a:r>
              </a:p>
            </p:txBody>
          </p:sp>
          <p:cxnSp>
            <p:nvCxnSpPr>
              <p:cNvPr id="15" name="直線單箭頭接點 14">
                <a:extLst>
                  <a:ext uri="{FF2B5EF4-FFF2-40B4-BE49-F238E27FC236}">
                    <a16:creationId xmlns:a16="http://schemas.microsoft.com/office/drawing/2014/main" id="{58EA36CA-8B90-41D0-AC65-38ABAE4DBD80}"/>
                  </a:ext>
                </a:extLst>
              </p:cNvPr>
              <p:cNvCxnSpPr>
                <a:cxnSpLocks/>
                <a:stCxn id="14" idx="3"/>
              </p:cNvCxnSpPr>
              <p:nvPr/>
            </p:nvCxnSpPr>
            <p:spPr>
              <a:xfrm>
                <a:off x="1788265" y="1844792"/>
                <a:ext cx="222160" cy="104003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群組 69">
              <a:extLst>
                <a:ext uri="{FF2B5EF4-FFF2-40B4-BE49-F238E27FC236}">
                  <a16:creationId xmlns:a16="http://schemas.microsoft.com/office/drawing/2014/main" id="{DB95DA58-F31A-423E-BA18-2A3D82FF3488}"/>
                </a:ext>
              </a:extLst>
            </p:cNvPr>
            <p:cNvGrpSpPr/>
            <p:nvPr/>
          </p:nvGrpSpPr>
          <p:grpSpPr>
            <a:xfrm>
              <a:off x="401317" y="2959446"/>
              <a:ext cx="4895846" cy="984379"/>
              <a:chOff x="401317" y="2959446"/>
              <a:chExt cx="4895846" cy="984379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06AD11B8-1A80-42AC-A5C9-79F86A59E21D}"/>
                  </a:ext>
                </a:extLst>
              </p:cNvPr>
              <p:cNvSpPr/>
              <p:nvPr/>
            </p:nvSpPr>
            <p:spPr>
              <a:xfrm>
                <a:off x="401317" y="3528327"/>
                <a:ext cx="1334631" cy="415498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Time &amp; vital signs of standard waveforms</a:t>
                </a:r>
              </a:p>
            </p:txBody>
          </p:sp>
          <p:cxnSp>
            <p:nvCxnSpPr>
              <p:cNvPr id="17" name="直線單箭頭接點 16">
                <a:extLst>
                  <a:ext uri="{FF2B5EF4-FFF2-40B4-BE49-F238E27FC236}">
                    <a16:creationId xmlns:a16="http://schemas.microsoft.com/office/drawing/2014/main" id="{0182CC21-D825-424A-9204-75FFB8CA891E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 flipV="1">
                <a:off x="1735948" y="2959446"/>
                <a:ext cx="3561215" cy="776630"/>
              </a:xfrm>
              <a:prstGeom prst="straightConnector1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群組 70">
              <a:extLst>
                <a:ext uri="{FF2B5EF4-FFF2-40B4-BE49-F238E27FC236}">
                  <a16:creationId xmlns:a16="http://schemas.microsoft.com/office/drawing/2014/main" id="{EAEE2EB0-BFA1-4AC7-AB75-6DD5ADB49AAD}"/>
                </a:ext>
              </a:extLst>
            </p:cNvPr>
            <p:cNvGrpSpPr/>
            <p:nvPr/>
          </p:nvGrpSpPr>
          <p:grpSpPr>
            <a:xfrm>
              <a:off x="349623" y="3324849"/>
              <a:ext cx="4866441" cy="1180369"/>
              <a:chOff x="349623" y="3324849"/>
              <a:chExt cx="4866441" cy="1180369"/>
            </a:xfrm>
          </p:grpSpPr>
          <p:cxnSp>
            <p:nvCxnSpPr>
              <p:cNvPr id="18" name="直線單箭頭接點 17">
                <a:extLst>
                  <a:ext uri="{FF2B5EF4-FFF2-40B4-BE49-F238E27FC236}">
                    <a16:creationId xmlns:a16="http://schemas.microsoft.com/office/drawing/2014/main" id="{89919AEB-7EF1-40C1-9EB2-29BC4FBEFDF3}"/>
                  </a:ext>
                </a:extLst>
              </p:cNvPr>
              <p:cNvCxnSpPr>
                <a:cxnSpLocks/>
                <a:stCxn id="19" idx="3"/>
              </p:cNvCxnSpPr>
              <p:nvPr/>
            </p:nvCxnSpPr>
            <p:spPr>
              <a:xfrm flipV="1">
                <a:off x="1881809" y="3324849"/>
                <a:ext cx="3334255" cy="972620"/>
              </a:xfrm>
              <a:prstGeom prst="straightConnector1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996EA280-E9F2-4390-A3C6-0D05257965B6}"/>
                  </a:ext>
                </a:extLst>
              </p:cNvPr>
              <p:cNvSpPr/>
              <p:nvPr/>
            </p:nvSpPr>
            <p:spPr>
              <a:xfrm>
                <a:off x="349623" y="4089720"/>
                <a:ext cx="1532186" cy="415498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Click to display selected vital sign in trend</a:t>
                </a:r>
              </a:p>
            </p:txBody>
          </p:sp>
        </p:grp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90AC6D6-B748-4DA9-9035-8C553291CA54}"/>
                </a:ext>
              </a:extLst>
            </p:cNvPr>
            <p:cNvSpPr/>
            <p:nvPr/>
          </p:nvSpPr>
          <p:spPr>
            <a:xfrm>
              <a:off x="5717522" y="1114460"/>
              <a:ext cx="2435878" cy="253916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50" b="1" dirty="0">
                  <a:solidFill>
                    <a:schemeClr val="tx2">
                      <a:lumMod val="75000"/>
                    </a:schemeClr>
                  </a:solidFill>
                </a:rPr>
                <a:t>End time of standard waveforms (15 sec)</a:t>
              </a:r>
              <a:endParaRPr lang="zh-TW" altLang="en-US" sz="105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grpSp>
          <p:nvGrpSpPr>
            <p:cNvPr id="72" name="群組 71">
              <a:extLst>
                <a:ext uri="{FF2B5EF4-FFF2-40B4-BE49-F238E27FC236}">
                  <a16:creationId xmlns:a16="http://schemas.microsoft.com/office/drawing/2014/main" id="{12C4EC44-7739-409B-B858-8AAD65706282}"/>
                </a:ext>
              </a:extLst>
            </p:cNvPr>
            <p:cNvGrpSpPr/>
            <p:nvPr/>
          </p:nvGrpSpPr>
          <p:grpSpPr>
            <a:xfrm>
              <a:off x="152400" y="2748754"/>
              <a:ext cx="5063664" cy="685034"/>
              <a:chOff x="152400" y="2748754"/>
              <a:chExt cx="5063664" cy="685034"/>
            </a:xfrm>
          </p:grpSpPr>
          <p:sp>
            <p:nvSpPr>
              <p:cNvPr id="22" name="矩形: 圓角 21">
                <a:extLst>
                  <a:ext uri="{FF2B5EF4-FFF2-40B4-BE49-F238E27FC236}">
                    <a16:creationId xmlns:a16="http://schemas.microsoft.com/office/drawing/2014/main" id="{4E371AFB-BC5A-4942-ABBE-998B3952FA2D}"/>
                  </a:ext>
                </a:extLst>
              </p:cNvPr>
              <p:cNvSpPr/>
              <p:nvPr/>
            </p:nvSpPr>
            <p:spPr>
              <a:xfrm>
                <a:off x="152400" y="2795315"/>
                <a:ext cx="1858025" cy="638473"/>
              </a:xfrm>
              <a:prstGeom prst="roundRect">
                <a:avLst/>
              </a:prstGeom>
              <a:solidFill>
                <a:schemeClr val="bg1">
                  <a:lumMod val="95000"/>
                  <a:alpha val="80000"/>
                </a:schemeClr>
              </a:solidFill>
              <a:ln w="19050" cap="rnd"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Move the green block to display standard waveforms </a:t>
                </a:r>
              </a:p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(white block: print region)</a:t>
                </a:r>
                <a:endParaRPr lang="zh-TW" altLang="en-US" sz="1050" b="1" dirty="0">
                  <a:solidFill>
                    <a:schemeClr val="tx2">
                      <a:lumMod val="75000"/>
                    </a:schemeClr>
                  </a:solidFill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24" name="直線單箭頭接點 23">
                <a:extLst>
                  <a:ext uri="{FF2B5EF4-FFF2-40B4-BE49-F238E27FC236}">
                    <a16:creationId xmlns:a16="http://schemas.microsoft.com/office/drawing/2014/main" id="{BDD3AA87-7F32-432C-A180-7161B3EBAD92}"/>
                  </a:ext>
                </a:extLst>
              </p:cNvPr>
              <p:cNvCxnSpPr>
                <a:cxnSpLocks/>
                <a:stCxn id="22" idx="3"/>
              </p:cNvCxnSpPr>
              <p:nvPr/>
            </p:nvCxnSpPr>
            <p:spPr>
              <a:xfrm flipV="1">
                <a:off x="2010425" y="2748754"/>
                <a:ext cx="3205639" cy="365798"/>
              </a:xfrm>
              <a:prstGeom prst="straightConnector1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群組 72">
              <a:extLst>
                <a:ext uri="{FF2B5EF4-FFF2-40B4-BE49-F238E27FC236}">
                  <a16:creationId xmlns:a16="http://schemas.microsoft.com/office/drawing/2014/main" id="{87A738B3-4DE8-4E3B-8010-5B3ECC8A85C1}"/>
                </a:ext>
              </a:extLst>
            </p:cNvPr>
            <p:cNvGrpSpPr/>
            <p:nvPr/>
          </p:nvGrpSpPr>
          <p:grpSpPr>
            <a:xfrm>
              <a:off x="7510782" y="3557243"/>
              <a:ext cx="2200012" cy="504508"/>
              <a:chOff x="7510782" y="3557243"/>
              <a:chExt cx="2200012" cy="504508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20DA3055-8CEA-4D6D-A5A7-A6275153C9BF}"/>
                  </a:ext>
                </a:extLst>
              </p:cNvPr>
              <p:cNvSpPr/>
              <p:nvPr/>
            </p:nvSpPr>
            <p:spPr>
              <a:xfrm>
                <a:off x="8301862" y="3557243"/>
                <a:ext cx="1408932" cy="415498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End time of one-hour waveforms</a:t>
                </a:r>
              </a:p>
            </p:txBody>
          </p:sp>
          <p:cxnSp>
            <p:nvCxnSpPr>
              <p:cNvPr id="25" name="直線單箭頭接點 24">
                <a:extLst>
                  <a:ext uri="{FF2B5EF4-FFF2-40B4-BE49-F238E27FC236}">
                    <a16:creationId xmlns:a16="http://schemas.microsoft.com/office/drawing/2014/main" id="{416477D0-DC4C-4652-9336-C3652DE5029B}"/>
                  </a:ext>
                </a:extLst>
              </p:cNvPr>
              <p:cNvCxnSpPr>
                <a:cxnSpLocks/>
                <a:stCxn id="8" idx="1"/>
              </p:cNvCxnSpPr>
              <p:nvPr/>
            </p:nvCxnSpPr>
            <p:spPr>
              <a:xfrm flipH="1">
                <a:off x="7510782" y="3764992"/>
                <a:ext cx="791080" cy="296759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CA1017EC-C178-4DFE-A9EC-0807F280274F}"/>
                </a:ext>
              </a:extLst>
            </p:cNvPr>
            <p:cNvGrpSpPr/>
            <p:nvPr/>
          </p:nvGrpSpPr>
          <p:grpSpPr>
            <a:xfrm>
              <a:off x="4352440" y="4168329"/>
              <a:ext cx="2336837" cy="459700"/>
              <a:chOff x="4220026" y="4509861"/>
              <a:chExt cx="2336837" cy="459700"/>
            </a:xfrm>
          </p:grpSpPr>
          <p:sp>
            <p:nvSpPr>
              <p:cNvPr id="27" name="矩形: 圓角 26">
                <a:extLst>
                  <a:ext uri="{FF2B5EF4-FFF2-40B4-BE49-F238E27FC236}">
                    <a16:creationId xmlns:a16="http://schemas.microsoft.com/office/drawing/2014/main" id="{FC63C29F-BE73-421A-AACD-3D13620DA0D6}"/>
                  </a:ext>
                </a:extLst>
              </p:cNvPr>
              <p:cNvSpPr/>
              <p:nvPr/>
            </p:nvSpPr>
            <p:spPr>
              <a:xfrm>
                <a:off x="4220026" y="4509861"/>
                <a:ext cx="1875893" cy="459700"/>
              </a:xfrm>
              <a:prstGeom prst="roundRect">
                <a:avLst/>
              </a:prstGeom>
              <a:solidFill>
                <a:schemeClr val="bg1">
                  <a:lumMod val="95000"/>
                  <a:alpha val="80000"/>
                </a:schemeClr>
              </a:solidFill>
              <a:ln w="19050" cap="rnd"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Move the green block to display one-hour waveforms</a:t>
                </a:r>
              </a:p>
            </p:txBody>
          </p:sp>
          <p:cxnSp>
            <p:nvCxnSpPr>
              <p:cNvPr id="29" name="直線單箭頭接點 28">
                <a:extLst>
                  <a:ext uri="{FF2B5EF4-FFF2-40B4-BE49-F238E27FC236}">
                    <a16:creationId xmlns:a16="http://schemas.microsoft.com/office/drawing/2014/main" id="{71AD470D-A11A-4FE3-AC15-722A3B675B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5919" y="4739711"/>
                <a:ext cx="460944" cy="195359"/>
              </a:xfrm>
              <a:prstGeom prst="straightConnector1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D19A3AFF-CC97-4BB0-AA50-E8A03CC9961E}"/>
                </a:ext>
              </a:extLst>
            </p:cNvPr>
            <p:cNvGrpSpPr/>
            <p:nvPr/>
          </p:nvGrpSpPr>
          <p:grpSpPr>
            <a:xfrm>
              <a:off x="7639170" y="4315361"/>
              <a:ext cx="2071624" cy="1135807"/>
              <a:chOff x="7639170" y="4554388"/>
              <a:chExt cx="2071624" cy="1135807"/>
            </a:xfrm>
          </p:grpSpPr>
          <p:sp>
            <p:nvSpPr>
              <p:cNvPr id="33" name="矩形: 圓角 32">
                <a:extLst>
                  <a:ext uri="{FF2B5EF4-FFF2-40B4-BE49-F238E27FC236}">
                    <a16:creationId xmlns:a16="http://schemas.microsoft.com/office/drawing/2014/main" id="{4CE21D64-E5AC-415B-8315-F1B5EFF9D31E}"/>
                  </a:ext>
                </a:extLst>
              </p:cNvPr>
              <p:cNvSpPr/>
              <p:nvPr/>
            </p:nvSpPr>
            <p:spPr>
              <a:xfrm>
                <a:off x="7906322" y="5230495"/>
                <a:ext cx="1804472" cy="459700"/>
              </a:xfrm>
              <a:prstGeom prst="roundRect">
                <a:avLst/>
              </a:prstGeom>
              <a:solidFill>
                <a:schemeClr val="bg1">
                  <a:alpha val="80000"/>
                </a:schemeClr>
              </a:solidFill>
              <a:ln w="19050"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Trend duration zoom in/out (1/8/24/120 </a:t>
                </a:r>
                <a:r>
                  <a:rPr lang="en-US" altLang="zh-TW" sz="1050" b="1" dirty="0" err="1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hr</a:t>
                </a:r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)</a:t>
                </a:r>
                <a:endParaRPr lang="zh-TW" altLang="en-US" sz="1050" b="1" dirty="0">
                  <a:solidFill>
                    <a:schemeClr val="tx2">
                      <a:lumMod val="75000"/>
                    </a:schemeClr>
                  </a:solidFill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34" name="直線單箭頭接點 33">
                <a:extLst>
                  <a:ext uri="{FF2B5EF4-FFF2-40B4-BE49-F238E27FC236}">
                    <a16:creationId xmlns:a16="http://schemas.microsoft.com/office/drawing/2014/main" id="{3F61EF1D-7B2C-46E0-9094-7BC72763A6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639170" y="4554388"/>
                <a:ext cx="267152" cy="905957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群組 58">
              <a:extLst>
                <a:ext uri="{FF2B5EF4-FFF2-40B4-BE49-F238E27FC236}">
                  <a16:creationId xmlns:a16="http://schemas.microsoft.com/office/drawing/2014/main" id="{512128DC-9D8D-43E6-B7BA-460C748BEC2B}"/>
                </a:ext>
              </a:extLst>
            </p:cNvPr>
            <p:cNvGrpSpPr/>
            <p:nvPr/>
          </p:nvGrpSpPr>
          <p:grpSpPr>
            <a:xfrm>
              <a:off x="7588017" y="5501745"/>
              <a:ext cx="1346036" cy="665460"/>
              <a:chOff x="7588017" y="5501745"/>
              <a:chExt cx="1346036" cy="665460"/>
            </a:xfrm>
          </p:grpSpPr>
          <p:cxnSp>
            <p:nvCxnSpPr>
              <p:cNvPr id="11" name="直線單箭頭接點 10">
                <a:extLst>
                  <a:ext uri="{FF2B5EF4-FFF2-40B4-BE49-F238E27FC236}">
                    <a16:creationId xmlns:a16="http://schemas.microsoft.com/office/drawing/2014/main" id="{1E4088BB-FFDA-4EEC-82FF-F31478EA017E}"/>
                  </a:ext>
                </a:extLst>
              </p:cNvPr>
              <p:cNvCxnSpPr>
                <a:cxnSpLocks/>
                <a:stCxn id="35" idx="1"/>
              </p:cNvCxnSpPr>
              <p:nvPr/>
            </p:nvCxnSpPr>
            <p:spPr>
              <a:xfrm flipH="1" flipV="1">
                <a:off x="7588017" y="5501745"/>
                <a:ext cx="77336" cy="538502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8B3F9D6C-DF32-43C6-87FF-BF201FE74AA7}"/>
                  </a:ext>
                </a:extLst>
              </p:cNvPr>
              <p:cNvSpPr/>
              <p:nvPr/>
            </p:nvSpPr>
            <p:spPr>
              <a:xfrm>
                <a:off x="7665353" y="5913289"/>
                <a:ext cx="1268700" cy="253916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End time of trend</a:t>
                </a:r>
              </a:p>
            </p:txBody>
          </p:sp>
        </p:grpSp>
        <p:grpSp>
          <p:nvGrpSpPr>
            <p:cNvPr id="36" name="群組 35">
              <a:extLst>
                <a:ext uri="{FF2B5EF4-FFF2-40B4-BE49-F238E27FC236}">
                  <a16:creationId xmlns:a16="http://schemas.microsoft.com/office/drawing/2014/main" id="{CEBE46E1-2977-4487-AEB2-E253CAA220C9}"/>
                </a:ext>
              </a:extLst>
            </p:cNvPr>
            <p:cNvGrpSpPr/>
            <p:nvPr/>
          </p:nvGrpSpPr>
          <p:grpSpPr>
            <a:xfrm>
              <a:off x="4039736" y="5104786"/>
              <a:ext cx="2812441" cy="502785"/>
              <a:chOff x="3550815" y="5390912"/>
              <a:chExt cx="2812441" cy="502785"/>
            </a:xfrm>
          </p:grpSpPr>
          <p:sp>
            <p:nvSpPr>
              <p:cNvPr id="37" name="矩形: 圓角 36">
                <a:extLst>
                  <a:ext uri="{FF2B5EF4-FFF2-40B4-BE49-F238E27FC236}">
                    <a16:creationId xmlns:a16="http://schemas.microsoft.com/office/drawing/2014/main" id="{64962EA7-A35C-43A5-B427-92030FE91FF8}"/>
                  </a:ext>
                </a:extLst>
              </p:cNvPr>
              <p:cNvSpPr/>
              <p:nvPr/>
            </p:nvSpPr>
            <p:spPr>
              <a:xfrm>
                <a:off x="3550815" y="5390912"/>
                <a:ext cx="1882087" cy="459700"/>
              </a:xfrm>
              <a:prstGeom prst="roundRect">
                <a:avLst/>
              </a:prstGeom>
              <a:solidFill>
                <a:schemeClr val="bg1">
                  <a:lumMod val="95000"/>
                  <a:alpha val="80000"/>
                </a:schemeClr>
              </a:solidFill>
              <a:ln w="19050"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altLang="zh-TW" sz="1050" b="1" dirty="0">
                    <a:solidFill>
                      <a:schemeClr val="tx2">
                        <a:lumMod val="75000"/>
                      </a:schemeClr>
                    </a:solidFill>
                    <a:ea typeface="微軟正黑體" panose="020B0604030504040204" pitchFamily="34" charset="-120"/>
                  </a:rPr>
                  <a:t>Move/click the full time scale to select time region of trend</a:t>
                </a:r>
              </a:p>
            </p:txBody>
          </p:sp>
          <p:cxnSp>
            <p:nvCxnSpPr>
              <p:cNvPr id="38" name="直線單箭頭接點 37">
                <a:extLst>
                  <a:ext uri="{FF2B5EF4-FFF2-40B4-BE49-F238E27FC236}">
                    <a16:creationId xmlns:a16="http://schemas.microsoft.com/office/drawing/2014/main" id="{E17B83B3-36AA-45FE-B33A-E8129819B9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32902" y="5620762"/>
                <a:ext cx="930354" cy="272935"/>
              </a:xfrm>
              <a:prstGeom prst="straightConnector1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群組 56">
              <a:extLst>
                <a:ext uri="{FF2B5EF4-FFF2-40B4-BE49-F238E27FC236}">
                  <a16:creationId xmlns:a16="http://schemas.microsoft.com/office/drawing/2014/main" id="{FC98CE4E-FA8A-493E-A5E2-204B0ECA7626}"/>
                </a:ext>
              </a:extLst>
            </p:cNvPr>
            <p:cNvGrpSpPr/>
            <p:nvPr/>
          </p:nvGrpSpPr>
          <p:grpSpPr>
            <a:xfrm>
              <a:off x="3715844" y="5906601"/>
              <a:ext cx="2001678" cy="425837"/>
              <a:chOff x="3715844" y="5906601"/>
              <a:chExt cx="2001678" cy="425837"/>
            </a:xfrm>
          </p:grpSpPr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910E67A5-B13B-423F-8549-EAE9D236B864}"/>
                  </a:ext>
                </a:extLst>
              </p:cNvPr>
              <p:cNvSpPr/>
              <p:nvPr/>
            </p:nvSpPr>
            <p:spPr>
              <a:xfrm>
                <a:off x="3715844" y="6078522"/>
                <a:ext cx="1808016" cy="253916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1050" b="1" dirty="0">
                    <a:solidFill>
                      <a:sysClr val="windowText" lastClr="000000"/>
                    </a:solidFill>
                    <a:ea typeface="微軟正黑體" panose="020B0604030504040204" pitchFamily="34" charset="-120"/>
                  </a:rPr>
                  <a:t>Print standard waveforms</a:t>
                </a:r>
                <a:endParaRPr lang="zh-TW" altLang="en-US" sz="1050" b="1" dirty="0">
                  <a:solidFill>
                    <a:sysClr val="windowText" lastClr="000000"/>
                  </a:solidFill>
                  <a:ea typeface="微軟正黑體" panose="020B0604030504040204" pitchFamily="34" charset="-120"/>
                </a:endParaRPr>
              </a:p>
            </p:txBody>
          </p:sp>
          <p:cxnSp>
            <p:nvCxnSpPr>
              <p:cNvPr id="42" name="肘形接點 91">
                <a:extLst>
                  <a:ext uri="{FF2B5EF4-FFF2-40B4-BE49-F238E27FC236}">
                    <a16:creationId xmlns:a16="http://schemas.microsoft.com/office/drawing/2014/main" id="{F40616DB-F0E4-41A6-AF00-6C01A700F45A}"/>
                  </a:ext>
                </a:extLst>
              </p:cNvPr>
              <p:cNvCxnSpPr>
                <a:cxnSpLocks/>
                <a:stCxn id="41" idx="3"/>
              </p:cNvCxnSpPr>
              <p:nvPr/>
            </p:nvCxnSpPr>
            <p:spPr>
              <a:xfrm flipV="1">
                <a:off x="5523860" y="5906601"/>
                <a:ext cx="193662" cy="298879"/>
              </a:xfrm>
              <a:prstGeom prst="bentConnector2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群組 57">
              <a:extLst>
                <a:ext uri="{FF2B5EF4-FFF2-40B4-BE49-F238E27FC236}">
                  <a16:creationId xmlns:a16="http://schemas.microsoft.com/office/drawing/2014/main" id="{7F5F1807-756C-42B1-AC6C-3EF9D1EC657D}"/>
                </a:ext>
              </a:extLst>
            </p:cNvPr>
            <p:cNvGrpSpPr/>
            <p:nvPr/>
          </p:nvGrpSpPr>
          <p:grpSpPr>
            <a:xfrm>
              <a:off x="5927806" y="5828229"/>
              <a:ext cx="1607390" cy="497374"/>
              <a:chOff x="5927806" y="5828229"/>
              <a:chExt cx="1607390" cy="497374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2AB784C6-1232-4ADB-90E5-3E05BF5EE1EA}"/>
                  </a:ext>
                </a:extLst>
              </p:cNvPr>
              <p:cNvSpPr/>
              <p:nvPr/>
            </p:nvSpPr>
            <p:spPr>
              <a:xfrm>
                <a:off x="6060022" y="6071687"/>
                <a:ext cx="1475174" cy="253916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solidFill>
                  <a:srgbClr val="00B0F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sz="1050" b="1" dirty="0">
                    <a:solidFill>
                      <a:sysClr val="windowText" lastClr="000000"/>
                    </a:solidFill>
                    <a:ea typeface="新細明體" panose="02020500000000000000" pitchFamily="18" charset="-120"/>
                  </a:rPr>
                  <a:t>Print statistical report</a:t>
                </a:r>
                <a:endParaRPr lang="zh-TW" altLang="en-US" sz="1050" b="1" dirty="0">
                  <a:solidFill>
                    <a:sysClr val="windowText" lastClr="000000"/>
                  </a:solidFill>
                  <a:ea typeface="新細明體" panose="02020500000000000000" pitchFamily="18" charset="-120"/>
                </a:endParaRPr>
              </a:p>
            </p:txBody>
          </p:sp>
          <p:cxnSp>
            <p:nvCxnSpPr>
              <p:cNvPr id="44" name="肘形接點 91">
                <a:extLst>
                  <a:ext uri="{FF2B5EF4-FFF2-40B4-BE49-F238E27FC236}">
                    <a16:creationId xmlns:a16="http://schemas.microsoft.com/office/drawing/2014/main" id="{C9C1C786-4487-4E04-B311-41DA99728610}"/>
                  </a:ext>
                </a:extLst>
              </p:cNvPr>
              <p:cNvCxnSpPr>
                <a:cxnSpLocks/>
                <a:stCxn id="43" idx="1"/>
              </p:cNvCxnSpPr>
              <p:nvPr/>
            </p:nvCxnSpPr>
            <p:spPr>
              <a:xfrm rot="10800000">
                <a:off x="5927806" y="5828229"/>
                <a:ext cx="132216" cy="370416"/>
              </a:xfrm>
              <a:prstGeom prst="bentConnector2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BA366E9-355C-4D91-ACE0-DB9A8EBC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1373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圖片 49">
            <a:extLst>
              <a:ext uri="{FF2B5EF4-FFF2-40B4-BE49-F238E27FC236}">
                <a16:creationId xmlns:a16="http://schemas.microsoft.com/office/drawing/2014/main" id="{07D28ECA-C834-4CA1-BBAB-0C6A8E821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39" y="414266"/>
            <a:ext cx="8937511" cy="6029467"/>
          </a:xfrm>
          <a:prstGeom prst="rect">
            <a:avLst/>
          </a:prstGeom>
        </p:spPr>
      </p:pic>
      <p:sp>
        <p:nvSpPr>
          <p:cNvPr id="2" name="頁尾版面配置區 1">
            <a:extLst>
              <a:ext uri="{FF2B5EF4-FFF2-40B4-BE49-F238E27FC236}">
                <a16:creationId xmlns:a16="http://schemas.microsoft.com/office/drawing/2014/main" id="{2C3DA9EE-8E4C-418A-BB44-DF840A73A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68B45A0-2813-4BDE-882E-28247C507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4ABFC5C0-028A-4E7A-8150-B40D54CBD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668044"/>
            <a:ext cx="1367680" cy="405835"/>
          </a:xfr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 defTabSz="457200"/>
            <a:r>
              <a:rPr lang="en-US" altLang="zh-TW" sz="1600" b="1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Admission 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23CDC884-2F0D-4D48-AED1-6EA23707672B}"/>
              </a:ext>
            </a:extLst>
          </p:cNvPr>
          <p:cNvGrpSpPr/>
          <p:nvPr/>
        </p:nvGrpSpPr>
        <p:grpSpPr>
          <a:xfrm>
            <a:off x="729705" y="2800317"/>
            <a:ext cx="7770067" cy="614947"/>
            <a:chOff x="729705" y="2800317"/>
            <a:chExt cx="7770067" cy="61494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76E19D4A-1B6E-441C-9B65-16B816544D00}"/>
                </a:ext>
              </a:extLst>
            </p:cNvPr>
            <p:cNvSpPr/>
            <p:nvPr/>
          </p:nvSpPr>
          <p:spPr>
            <a:xfrm>
              <a:off x="4939766" y="2807004"/>
              <a:ext cx="100408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to set the upper/ lower limit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0182683-9935-4394-B120-8DE617A48271}"/>
                </a:ext>
              </a:extLst>
            </p:cNvPr>
            <p:cNvSpPr/>
            <p:nvPr/>
          </p:nvSpPr>
          <p:spPr>
            <a:xfrm>
              <a:off x="6520529" y="2800317"/>
              <a:ext cx="1979243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indent="-228600">
                <a:buFont typeface="+mj-lt"/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Click on a digit</a:t>
              </a:r>
            </a:p>
            <a:p>
              <a:pPr indent="-228600">
                <a:buFont typeface="+mj-lt"/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Click increase/ decrease</a:t>
              </a:r>
            </a:p>
            <a:p>
              <a:pPr indent="-228600">
                <a:buFont typeface="+mj-lt"/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Click on confirm (V)/ cancel (X)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D668D2DB-B767-48F0-AE53-A4F923978FD9}"/>
                </a:ext>
              </a:extLst>
            </p:cNvPr>
            <p:cNvSpPr/>
            <p:nvPr/>
          </p:nvSpPr>
          <p:spPr>
            <a:xfrm>
              <a:off x="3510573" y="2807004"/>
              <a:ext cx="100408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Snap two electrodes and stick to patient</a:t>
              </a:r>
            </a:p>
          </p:txBody>
        </p:sp>
        <p:sp>
          <p:nvSpPr>
            <p:cNvPr id="34" name="向右箭號 54">
              <a:extLst>
                <a:ext uri="{FF2B5EF4-FFF2-40B4-BE49-F238E27FC236}">
                  <a16:creationId xmlns:a16="http://schemas.microsoft.com/office/drawing/2014/main" id="{17B14214-C3C2-451C-8087-F3D5B17D2827}"/>
                </a:ext>
              </a:extLst>
            </p:cNvPr>
            <p:cNvSpPr/>
            <p:nvPr/>
          </p:nvSpPr>
          <p:spPr>
            <a:xfrm>
              <a:off x="3031322" y="3087723"/>
              <a:ext cx="479251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35" name="向右箭號 55">
              <a:extLst>
                <a:ext uri="{FF2B5EF4-FFF2-40B4-BE49-F238E27FC236}">
                  <a16:creationId xmlns:a16="http://schemas.microsoft.com/office/drawing/2014/main" id="{ECA505DB-6C14-4E03-88AE-6BAED5D78CF2}"/>
                </a:ext>
              </a:extLst>
            </p:cNvPr>
            <p:cNvSpPr/>
            <p:nvPr/>
          </p:nvSpPr>
          <p:spPr>
            <a:xfrm>
              <a:off x="4492423" y="3078846"/>
              <a:ext cx="479251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36" name="向右箭號 56">
              <a:extLst>
                <a:ext uri="{FF2B5EF4-FFF2-40B4-BE49-F238E27FC236}">
                  <a16:creationId xmlns:a16="http://schemas.microsoft.com/office/drawing/2014/main" id="{BE592F87-A354-44FC-A4A4-C618604BDD9E}"/>
                </a:ext>
              </a:extLst>
            </p:cNvPr>
            <p:cNvSpPr/>
            <p:nvPr/>
          </p:nvSpPr>
          <p:spPr>
            <a:xfrm>
              <a:off x="5973307" y="3092902"/>
              <a:ext cx="479251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>
                <a:ea typeface="微軟正黑體" panose="020B0604030504040204" pitchFamily="34" charset="-120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BD4C08FF-DE21-4624-915C-8BC38A5CF167}"/>
                </a:ext>
              </a:extLst>
            </p:cNvPr>
            <p:cNvSpPr/>
            <p:nvPr/>
          </p:nvSpPr>
          <p:spPr>
            <a:xfrm>
              <a:off x="729705" y="2819511"/>
              <a:ext cx="725103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to confirm</a:t>
              </a: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32B17A75-AE38-4EDF-8C65-181FB3D07C32}"/>
                </a:ext>
              </a:extLst>
            </p:cNvPr>
            <p:cNvSpPr/>
            <p:nvPr/>
          </p:nvSpPr>
          <p:spPr>
            <a:xfrm>
              <a:off x="2050655" y="2814012"/>
              <a:ext cx="910323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10 sec testing signals</a:t>
              </a:r>
            </a:p>
          </p:txBody>
        </p:sp>
        <p:sp>
          <p:nvSpPr>
            <p:cNvPr id="39" name="向右箭號 41">
              <a:extLst>
                <a:ext uri="{FF2B5EF4-FFF2-40B4-BE49-F238E27FC236}">
                  <a16:creationId xmlns:a16="http://schemas.microsoft.com/office/drawing/2014/main" id="{B2D5446C-FBD5-4A59-8680-889F1819D83C}"/>
                </a:ext>
              </a:extLst>
            </p:cNvPr>
            <p:cNvSpPr/>
            <p:nvPr/>
          </p:nvSpPr>
          <p:spPr>
            <a:xfrm>
              <a:off x="1464356" y="3086887"/>
              <a:ext cx="46819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79181365-EE95-498C-AC70-41B42B8312C3}"/>
              </a:ext>
            </a:extLst>
          </p:cNvPr>
          <p:cNvGrpSpPr/>
          <p:nvPr/>
        </p:nvGrpSpPr>
        <p:grpSpPr>
          <a:xfrm>
            <a:off x="685800" y="4495800"/>
            <a:ext cx="7267657" cy="1130346"/>
            <a:chOff x="685800" y="4495800"/>
            <a:chExt cx="7267657" cy="1130346"/>
          </a:xfrm>
        </p:grpSpPr>
        <p:sp>
          <p:nvSpPr>
            <p:cNvPr id="8" name="內容版面配置區 2">
              <a:extLst>
                <a:ext uri="{FF2B5EF4-FFF2-40B4-BE49-F238E27FC236}">
                  <a16:creationId xmlns:a16="http://schemas.microsoft.com/office/drawing/2014/main" id="{EC11C403-F851-4901-A737-39610B1EEC86}"/>
                </a:ext>
              </a:extLst>
            </p:cNvPr>
            <p:cNvSpPr txBox="1">
              <a:spLocks/>
            </p:cNvSpPr>
            <p:nvPr/>
          </p:nvSpPr>
          <p:spPr>
            <a:xfrm>
              <a:off x="685800" y="4495800"/>
              <a:ext cx="1367680" cy="4058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lIns="0" tIns="45720" rIns="0" bIns="45720" rtlCol="0" anchor="ctr">
              <a:normAutofit/>
            </a:bodyPr>
            <a:lstStyle>
              <a:lvl1pPr indent="-91440" algn="ctr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1600" b="1">
                  <a:solidFill>
                    <a:schemeClr val="l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標楷體" panose="03000509000000000000" pitchFamily="65" charset="-120"/>
                </a:defRPr>
              </a:lvl1pPr>
              <a:lvl2pPr marL="384048" indent="-18288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>
                  <a:solidFill>
                    <a:schemeClr val="lt1"/>
                  </a:solidFill>
                </a:defRPr>
              </a:lvl2pPr>
              <a:lvl3pPr marL="566928" indent="-18288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3pPr>
              <a:lvl4pPr marL="749808" indent="-18288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4pPr>
              <a:lvl5pPr marL="932688" indent="-18288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5pPr>
              <a:lvl6pPr marL="1100000" indent="-22860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6pPr>
              <a:lvl7pPr marL="1300000" indent="-22860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7pPr>
              <a:lvl8pPr marL="1500000" indent="-22860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8pPr>
              <a:lvl9pPr marL="1700000" indent="-228600" defTabSz="914400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>
                  <a:solidFill>
                    <a:schemeClr val="lt1"/>
                  </a:solidFill>
                </a:defRPr>
              </a:lvl9pPr>
            </a:lstStyle>
            <a:p>
              <a:pPr indent="0"/>
              <a:r>
                <a:rPr lang="en-US" altLang="zh-TW" dirty="0"/>
                <a:t>Discharge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D28B0987-3021-42D7-B8E7-0FF4262830C1}"/>
                </a:ext>
              </a:extLst>
            </p:cNvPr>
            <p:cNvSpPr/>
            <p:nvPr/>
          </p:nvSpPr>
          <p:spPr>
            <a:xfrm>
              <a:off x="703468" y="5047446"/>
              <a:ext cx="978479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on the ward/ bed # to continue</a:t>
              </a: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52BCF86E-E585-4B94-A310-2E8048B9B158}"/>
                </a:ext>
              </a:extLst>
            </p:cNvPr>
            <p:cNvSpPr/>
            <p:nvPr/>
          </p:nvSpPr>
          <p:spPr>
            <a:xfrm>
              <a:off x="2426880" y="5060628"/>
              <a:ext cx="80237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on the discharge icon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98DA862C-B626-4027-A231-38184A818249}"/>
                </a:ext>
              </a:extLst>
            </p:cNvPr>
            <p:cNvSpPr/>
            <p:nvPr/>
          </p:nvSpPr>
          <p:spPr>
            <a:xfrm>
              <a:off x="3744834" y="5063364"/>
              <a:ext cx="755187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Click to confirm</a:t>
              </a: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B8808171-2C92-4D0E-8585-448F914B7AA8}"/>
                </a:ext>
              </a:extLst>
            </p:cNvPr>
            <p:cNvSpPr/>
            <p:nvPr/>
          </p:nvSpPr>
          <p:spPr>
            <a:xfrm>
              <a:off x="7089538" y="5060984"/>
              <a:ext cx="863919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Take off the transducer and recharge</a:t>
              </a:r>
            </a:p>
          </p:txBody>
        </p:sp>
        <p:sp>
          <p:nvSpPr>
            <p:cNvPr id="45" name="向右箭號 76">
              <a:extLst>
                <a:ext uri="{FF2B5EF4-FFF2-40B4-BE49-F238E27FC236}">
                  <a16:creationId xmlns:a16="http://schemas.microsoft.com/office/drawing/2014/main" id="{A6A717EE-6DCE-4D54-BDE7-A5DE6AAC12ED}"/>
                </a:ext>
              </a:extLst>
            </p:cNvPr>
            <p:cNvSpPr/>
            <p:nvPr/>
          </p:nvSpPr>
          <p:spPr>
            <a:xfrm>
              <a:off x="1834607" y="5286374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46" name="向右箭號 77">
              <a:extLst>
                <a:ext uri="{FF2B5EF4-FFF2-40B4-BE49-F238E27FC236}">
                  <a16:creationId xmlns:a16="http://schemas.microsoft.com/office/drawing/2014/main" id="{27752F12-3234-4B6C-B744-8D24361FAEBF}"/>
                </a:ext>
              </a:extLst>
            </p:cNvPr>
            <p:cNvSpPr/>
            <p:nvPr/>
          </p:nvSpPr>
          <p:spPr>
            <a:xfrm>
              <a:off x="3257322" y="5292476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B85097CD-A821-4570-98E4-EA879CCF0531}"/>
                </a:ext>
              </a:extLst>
            </p:cNvPr>
            <p:cNvSpPr/>
            <p:nvPr/>
          </p:nvSpPr>
          <p:spPr>
            <a:xfrm>
              <a:off x="5449266" y="5047446"/>
              <a:ext cx="875286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Discharge completed</a:t>
              </a:r>
            </a:p>
          </p:txBody>
        </p:sp>
        <p:sp>
          <p:nvSpPr>
            <p:cNvPr id="48" name="向右箭號 78">
              <a:extLst>
                <a:ext uri="{FF2B5EF4-FFF2-40B4-BE49-F238E27FC236}">
                  <a16:creationId xmlns:a16="http://schemas.microsoft.com/office/drawing/2014/main" id="{899763C9-87B3-43DB-9008-745618BD690F}"/>
                </a:ext>
              </a:extLst>
            </p:cNvPr>
            <p:cNvSpPr/>
            <p:nvPr/>
          </p:nvSpPr>
          <p:spPr>
            <a:xfrm>
              <a:off x="4592806" y="5301361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49" name="向右箭號 79">
              <a:extLst>
                <a:ext uri="{FF2B5EF4-FFF2-40B4-BE49-F238E27FC236}">
                  <a16:creationId xmlns:a16="http://schemas.microsoft.com/office/drawing/2014/main" id="{1774F761-4824-4402-A7F1-9E0A6205ACC0}"/>
                </a:ext>
              </a:extLst>
            </p:cNvPr>
            <p:cNvSpPr/>
            <p:nvPr/>
          </p:nvSpPr>
          <p:spPr>
            <a:xfrm>
              <a:off x="6471017" y="5303784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</p:grpSp>
      <p:sp>
        <p:nvSpPr>
          <p:cNvPr id="51" name="矩形 50">
            <a:extLst>
              <a:ext uri="{FF2B5EF4-FFF2-40B4-BE49-F238E27FC236}">
                <a16:creationId xmlns:a16="http://schemas.microsoft.com/office/drawing/2014/main" id="{50AA97FD-5646-428F-97B9-261B0CE508D6}"/>
              </a:ext>
            </a:extLst>
          </p:cNvPr>
          <p:cNvSpPr/>
          <p:nvPr/>
        </p:nvSpPr>
        <p:spPr>
          <a:xfrm>
            <a:off x="8405312" y="504949"/>
            <a:ext cx="546314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1000" dirty="0">
                <a:effectLst/>
                <a:latin typeface="Calibri" panose="020F0502020204030204" pitchFamily="34" charset="0"/>
                <a:ea typeface="標楷體" panose="03000509000000000000" pitchFamily="65" charset="-120"/>
              </a:rPr>
              <a:t>Retry</a:t>
            </a:r>
            <a:endParaRPr lang="zh-TW" altLang="en-US" sz="1000" dirty="0">
              <a:effectLst/>
              <a:latin typeface="Calibri" panose="020F0502020204030204" pitchFamily="34" charset="0"/>
              <a:ea typeface="標楷體" panose="03000509000000000000" pitchFamily="65" charset="-12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1BA7708-0263-4E75-B1B3-352B839B7792}"/>
              </a:ext>
            </a:extLst>
          </p:cNvPr>
          <p:cNvSpPr/>
          <p:nvPr/>
        </p:nvSpPr>
        <p:spPr>
          <a:xfrm>
            <a:off x="7528264" y="504949"/>
            <a:ext cx="546314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TW" sz="1000" dirty="0">
                <a:effectLst/>
                <a:latin typeface="Calibri" panose="020F0502020204030204" pitchFamily="34" charset="0"/>
                <a:ea typeface="標楷體" panose="03000509000000000000" pitchFamily="65" charset="-120"/>
              </a:rPr>
              <a:t>Cancel</a:t>
            </a:r>
            <a:endParaRPr lang="zh-TW" altLang="en-US" sz="1000" dirty="0">
              <a:effectLst/>
              <a:latin typeface="Calibri" panose="020F0502020204030204" pitchFamily="34" charset="0"/>
              <a:ea typeface="標楷體" panose="03000509000000000000" pitchFamily="65" charset="-120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3A0519C4-12D2-411E-9BE2-02A0D7CA3B8D}"/>
              </a:ext>
            </a:extLst>
          </p:cNvPr>
          <p:cNvGrpSpPr/>
          <p:nvPr/>
        </p:nvGrpSpPr>
        <p:grpSpPr>
          <a:xfrm>
            <a:off x="762000" y="1289206"/>
            <a:ext cx="7737772" cy="920481"/>
            <a:chOff x="762000" y="1289206"/>
            <a:chExt cx="7737772" cy="920481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2C621208-C7E5-410F-9731-E3B00B4C53DD}"/>
                </a:ext>
              </a:extLst>
            </p:cNvPr>
            <p:cNvSpPr/>
            <p:nvPr/>
          </p:nvSpPr>
          <p:spPr>
            <a:xfrm>
              <a:off x="2227681" y="1289541"/>
              <a:ext cx="1081162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 Click on any blank region to begin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11976D7-5A84-41E0-86A0-69AA359CFFB0}"/>
                </a:ext>
              </a:extLst>
            </p:cNvPr>
            <p:cNvSpPr/>
            <p:nvPr/>
          </p:nvSpPr>
          <p:spPr>
            <a:xfrm>
              <a:off x="4110777" y="1293432"/>
              <a:ext cx="823550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Select ward/bed #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122CE15-6615-44EC-9F3B-FA610B01E587}"/>
                </a:ext>
              </a:extLst>
            </p:cNvPr>
            <p:cNvSpPr/>
            <p:nvPr/>
          </p:nvSpPr>
          <p:spPr>
            <a:xfrm>
              <a:off x="5442424" y="1299919"/>
              <a:ext cx="1228548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Enter patient ID (*required) and name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690D3B6-D01B-44B8-9479-D687D3CAE998}"/>
                </a:ext>
              </a:extLst>
            </p:cNvPr>
            <p:cNvSpPr/>
            <p:nvPr/>
          </p:nvSpPr>
          <p:spPr>
            <a:xfrm>
              <a:off x="7267825" y="1289206"/>
              <a:ext cx="725103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微軟正黑體" panose="020B0604030504040204" pitchFamily="34" charset="-120"/>
                </a:rPr>
                <a:t> Click to admit</a:t>
              </a:r>
            </a:p>
          </p:txBody>
        </p:sp>
        <p:sp>
          <p:nvSpPr>
            <p:cNvPr id="16" name="向右箭號 37">
              <a:extLst>
                <a:ext uri="{FF2B5EF4-FFF2-40B4-BE49-F238E27FC236}">
                  <a16:creationId xmlns:a16="http://schemas.microsoft.com/office/drawing/2014/main" id="{B0432D39-6832-4EF7-A911-3BB26F8A246B}"/>
                </a:ext>
              </a:extLst>
            </p:cNvPr>
            <p:cNvSpPr/>
            <p:nvPr/>
          </p:nvSpPr>
          <p:spPr>
            <a:xfrm>
              <a:off x="3535164" y="1541876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 dirty="0">
                <a:ea typeface="微軟正黑體" panose="020B0604030504040204" pitchFamily="34" charset="-120"/>
              </a:endParaRPr>
            </a:p>
          </p:txBody>
        </p:sp>
        <p:sp>
          <p:nvSpPr>
            <p:cNvPr id="17" name="向右箭號 38">
              <a:extLst>
                <a:ext uri="{FF2B5EF4-FFF2-40B4-BE49-F238E27FC236}">
                  <a16:creationId xmlns:a16="http://schemas.microsoft.com/office/drawing/2014/main" id="{16545857-9A1B-4B34-BB11-0AC9519ABCB2}"/>
                </a:ext>
              </a:extLst>
            </p:cNvPr>
            <p:cNvSpPr/>
            <p:nvPr/>
          </p:nvSpPr>
          <p:spPr>
            <a:xfrm>
              <a:off x="4971674" y="1545352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19" name="向右箭號 40">
              <a:extLst>
                <a:ext uri="{FF2B5EF4-FFF2-40B4-BE49-F238E27FC236}">
                  <a16:creationId xmlns:a16="http://schemas.microsoft.com/office/drawing/2014/main" id="{B02D9D35-6FAA-4666-9B30-5E383BE4F277}"/>
                </a:ext>
              </a:extLst>
            </p:cNvPr>
            <p:cNvSpPr/>
            <p:nvPr/>
          </p:nvSpPr>
          <p:spPr>
            <a:xfrm>
              <a:off x="6745306" y="1487675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20" name="向右箭號 41">
              <a:extLst>
                <a:ext uri="{FF2B5EF4-FFF2-40B4-BE49-F238E27FC236}">
                  <a16:creationId xmlns:a16="http://schemas.microsoft.com/office/drawing/2014/main" id="{9072BAAD-B4D9-42B9-B04E-E2F3CEDB5B52}"/>
                </a:ext>
              </a:extLst>
            </p:cNvPr>
            <p:cNvSpPr/>
            <p:nvPr/>
          </p:nvSpPr>
          <p:spPr>
            <a:xfrm>
              <a:off x="7953457" y="1487675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9CF4015-E175-4002-8A4B-74BA88FFF937}"/>
                </a:ext>
              </a:extLst>
            </p:cNvPr>
            <p:cNvSpPr/>
            <p:nvPr/>
          </p:nvSpPr>
          <p:spPr>
            <a:xfrm>
              <a:off x="6183056" y="1963466"/>
              <a:ext cx="730497" cy="24622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solidFill>
                    <a:srgbClr val="FF0000"/>
                  </a:solidFill>
                  <a:ea typeface="標楷體" panose="03000509000000000000" pitchFamily="65" charset="-120"/>
                </a:rPr>
                <a:t>*Required</a:t>
              </a:r>
              <a:endParaRPr lang="zh-TW" altLang="en-US" sz="1000" dirty="0">
                <a:solidFill>
                  <a:srgbClr val="FF0000"/>
                </a:solidFill>
                <a:ea typeface="標楷體" panose="03000509000000000000" pitchFamily="65" charset="-12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01D884B-46A5-4105-B225-D12374A3286D}"/>
                </a:ext>
              </a:extLst>
            </p:cNvPr>
            <p:cNvSpPr/>
            <p:nvPr/>
          </p:nvSpPr>
          <p:spPr>
            <a:xfrm>
              <a:off x="762000" y="1289206"/>
              <a:ext cx="80384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US" altLang="zh-TW" sz="1000" dirty="0">
                  <a:ea typeface="新細明體" panose="02020500000000000000" pitchFamily="18" charset="-120"/>
                </a:rPr>
                <a:t>Press “heart” to power on</a:t>
              </a:r>
            </a:p>
          </p:txBody>
        </p:sp>
        <p:sp>
          <p:nvSpPr>
            <p:cNvPr id="15" name="向右箭號 126">
              <a:extLst>
                <a:ext uri="{FF2B5EF4-FFF2-40B4-BE49-F238E27FC236}">
                  <a16:creationId xmlns:a16="http://schemas.microsoft.com/office/drawing/2014/main" id="{84389C11-AFEE-4052-8053-730F7A27F4B2}"/>
                </a:ext>
              </a:extLst>
            </p:cNvPr>
            <p:cNvSpPr/>
            <p:nvPr/>
          </p:nvSpPr>
          <p:spPr>
            <a:xfrm>
              <a:off x="1711807" y="1537650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D0B21A1A-D280-4C0D-BEF4-7CE408C89F36}"/>
                </a:ext>
              </a:extLst>
            </p:cNvPr>
            <p:cNvSpPr/>
            <p:nvPr/>
          </p:nvSpPr>
          <p:spPr>
            <a:xfrm>
              <a:off x="883530" y="1901582"/>
              <a:ext cx="449857" cy="292716"/>
            </a:xfrm>
            <a:prstGeom prst="ellipse">
              <a:avLst/>
            </a:prstGeom>
            <a:noFill/>
            <a:ln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CF0524F-D79C-4239-B20E-178533EEB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3501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64D5201-1368-442D-9D14-5BC7830CD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/>
              <a:t>Copyright © 2022 BiosenseTek Corp.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695537-F864-4557-AF28-E6F07C33E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588A4-1357-4E4B-A567-5202F1F733D9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D17BBAB-3FAA-4C77-B2AF-FF99C33A6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34" y="639838"/>
            <a:ext cx="8900931" cy="5578323"/>
          </a:xfrm>
          <a:prstGeom prst="rect">
            <a:avLst/>
          </a:prstGeom>
        </p:spPr>
      </p:pic>
      <p:sp>
        <p:nvSpPr>
          <p:cNvPr id="42" name="內容版面配置區 2">
            <a:extLst>
              <a:ext uri="{FF2B5EF4-FFF2-40B4-BE49-F238E27FC236}">
                <a16:creationId xmlns:a16="http://schemas.microsoft.com/office/drawing/2014/main" id="{5B22C1A9-0EA4-4A23-A997-63B7F3AD4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720" y="381000"/>
            <a:ext cx="1367680" cy="405835"/>
          </a:xfr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0" tIns="45720" rIns="0" bIns="45720" rtlCol="0" anchor="ctr">
            <a:normAutofit/>
          </a:bodyPr>
          <a:lstStyle/>
          <a:p>
            <a:pPr marL="0" indent="0" algn="ctr" defTabSz="457200"/>
            <a:r>
              <a:rPr lang="en-US" altLang="zh-TW" sz="1600" b="1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rPr>
              <a:t>Transfer</a:t>
            </a:r>
          </a:p>
        </p:txBody>
      </p:sp>
      <p:sp>
        <p:nvSpPr>
          <p:cNvPr id="43" name="內容版面配置區 2">
            <a:extLst>
              <a:ext uri="{FF2B5EF4-FFF2-40B4-BE49-F238E27FC236}">
                <a16:creationId xmlns:a16="http://schemas.microsoft.com/office/drawing/2014/main" id="{5A565141-DDEA-4D34-81CC-05B971F065B9}"/>
              </a:ext>
            </a:extLst>
          </p:cNvPr>
          <p:cNvSpPr txBox="1">
            <a:spLocks/>
          </p:cNvSpPr>
          <p:nvPr/>
        </p:nvSpPr>
        <p:spPr>
          <a:xfrm>
            <a:off x="689720" y="2386316"/>
            <a:ext cx="1901080" cy="405835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0" tIns="45720" rIns="0" bIns="45720" rtlCol="0" anchor="ctr">
            <a:normAutofit/>
          </a:bodyPr>
          <a:lstStyle>
            <a:lvl1pPr indent="0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600" b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defRPr>
            </a:lvl1pPr>
            <a:lvl2pPr marL="38404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>
                <a:solidFill>
                  <a:schemeClr val="lt1"/>
                </a:solidFill>
              </a:defRPr>
            </a:lvl2pPr>
            <a:lvl3pPr marL="56692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3pPr>
            <a:lvl4pPr marL="74980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4pPr>
            <a:lvl5pPr marL="93268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5pPr>
            <a:lvl6pPr marL="11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6pPr>
            <a:lvl7pPr marL="13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7pPr>
            <a:lvl8pPr marL="15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8pPr>
            <a:lvl9pPr marL="17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9pPr>
          </a:lstStyle>
          <a:p>
            <a:r>
              <a:rPr lang="en-US" altLang="zh-TW" dirty="0"/>
              <a:t>Transducer Swap</a:t>
            </a:r>
          </a:p>
        </p:txBody>
      </p:sp>
      <p:sp>
        <p:nvSpPr>
          <p:cNvPr id="44" name="內容版面配置區 2">
            <a:extLst>
              <a:ext uri="{FF2B5EF4-FFF2-40B4-BE49-F238E27FC236}">
                <a16:creationId xmlns:a16="http://schemas.microsoft.com/office/drawing/2014/main" id="{5714D142-A9E7-438C-A57C-B3F4688143D4}"/>
              </a:ext>
            </a:extLst>
          </p:cNvPr>
          <p:cNvSpPr txBox="1">
            <a:spLocks/>
          </p:cNvSpPr>
          <p:nvPr/>
        </p:nvSpPr>
        <p:spPr>
          <a:xfrm>
            <a:off x="689720" y="4329204"/>
            <a:ext cx="2305306" cy="405835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0" tIns="45720" rIns="0" bIns="45720" rtlCol="0" anchor="ctr">
            <a:normAutofit/>
          </a:bodyPr>
          <a:lstStyle>
            <a:defPPr>
              <a:defRPr lang="en-US"/>
            </a:defPPr>
            <a:lvl1pPr indent="0" algn="ctr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600" b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標楷體" panose="03000509000000000000" pitchFamily="65" charset="-120"/>
              </a:defRPr>
            </a:lvl1pPr>
            <a:lvl2pPr marL="38404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>
                <a:solidFill>
                  <a:schemeClr val="lt1"/>
                </a:solidFill>
              </a:defRPr>
            </a:lvl2pPr>
            <a:lvl3pPr marL="56692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3pPr>
            <a:lvl4pPr marL="74980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4pPr>
            <a:lvl5pPr marL="932688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5pPr>
            <a:lvl6pPr marL="11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6pPr>
            <a:lvl7pPr marL="13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7pPr>
            <a:lvl8pPr marL="15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8pPr>
            <a:lvl9pPr marL="17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>
                <a:solidFill>
                  <a:schemeClr val="lt1"/>
                </a:solidFill>
              </a:defRPr>
            </a:lvl9pPr>
          </a:lstStyle>
          <a:p>
            <a:r>
              <a:rPr lang="en-US" altLang="zh-TW" dirty="0"/>
              <a:t>Retrieve (Discharged)</a:t>
            </a:r>
          </a:p>
        </p:txBody>
      </p:sp>
      <p:grpSp>
        <p:nvGrpSpPr>
          <p:cNvPr id="75" name="群組 74">
            <a:extLst>
              <a:ext uri="{FF2B5EF4-FFF2-40B4-BE49-F238E27FC236}">
                <a16:creationId xmlns:a16="http://schemas.microsoft.com/office/drawing/2014/main" id="{52113D87-9502-4B9F-9797-35AA7DB83E5A}"/>
              </a:ext>
            </a:extLst>
          </p:cNvPr>
          <p:cNvGrpSpPr/>
          <p:nvPr/>
        </p:nvGrpSpPr>
        <p:grpSpPr>
          <a:xfrm>
            <a:off x="746128" y="919413"/>
            <a:ext cx="6854596" cy="567388"/>
            <a:chOff x="746128" y="919413"/>
            <a:chExt cx="6854596" cy="567388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74F688B8-384F-4B3B-9B96-B7B874F85696}"/>
                </a:ext>
              </a:extLst>
            </p:cNvPr>
            <p:cNvSpPr/>
            <p:nvPr/>
          </p:nvSpPr>
          <p:spPr>
            <a:xfrm>
              <a:off x="746128" y="919413"/>
              <a:ext cx="902072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on the ward/ bed #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03077A6D-AEFE-4E04-9E34-DECF8AB7F6AE}"/>
                </a:ext>
              </a:extLst>
            </p:cNvPr>
            <p:cNvSpPr/>
            <p:nvPr/>
          </p:nvSpPr>
          <p:spPr>
            <a:xfrm>
              <a:off x="2549482" y="932878"/>
              <a:ext cx="831727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on the ward/ bed #</a:t>
              </a: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15F7902-F47C-4F3C-B892-F77930D234FA}"/>
                </a:ext>
              </a:extLst>
            </p:cNvPr>
            <p:cNvSpPr/>
            <p:nvPr/>
          </p:nvSpPr>
          <p:spPr>
            <a:xfrm>
              <a:off x="3969419" y="932803"/>
              <a:ext cx="831727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Select  a new ward/ bed #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5C101F2E-E31F-4BC4-989D-70E9FD46DA69}"/>
                </a:ext>
              </a:extLst>
            </p:cNvPr>
            <p:cNvSpPr/>
            <p:nvPr/>
          </p:nvSpPr>
          <p:spPr>
            <a:xfrm>
              <a:off x="6850187" y="924573"/>
              <a:ext cx="750537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confirm</a:t>
              </a:r>
            </a:p>
          </p:txBody>
        </p:sp>
        <p:sp>
          <p:nvSpPr>
            <p:cNvPr id="50" name="向右箭號 90">
              <a:extLst>
                <a:ext uri="{FF2B5EF4-FFF2-40B4-BE49-F238E27FC236}">
                  <a16:creationId xmlns:a16="http://schemas.microsoft.com/office/drawing/2014/main" id="{E89C9CF3-56EF-407F-9794-BC8A4E6F62DD}"/>
                </a:ext>
              </a:extLst>
            </p:cNvPr>
            <p:cNvSpPr/>
            <p:nvPr/>
          </p:nvSpPr>
          <p:spPr>
            <a:xfrm>
              <a:off x="1927717" y="1149915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51" name="向右箭號 91">
              <a:extLst>
                <a:ext uri="{FF2B5EF4-FFF2-40B4-BE49-F238E27FC236}">
                  <a16:creationId xmlns:a16="http://schemas.microsoft.com/office/drawing/2014/main" id="{A7906E62-E9E5-4DC9-A280-0326F4978CAB}"/>
                </a:ext>
              </a:extLst>
            </p:cNvPr>
            <p:cNvSpPr/>
            <p:nvPr/>
          </p:nvSpPr>
          <p:spPr>
            <a:xfrm>
              <a:off x="3429000" y="1164260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5CE30B90-7D66-4C84-B23A-0F32FCBC874F}"/>
                </a:ext>
              </a:extLst>
            </p:cNvPr>
            <p:cNvSpPr/>
            <p:nvPr/>
          </p:nvSpPr>
          <p:spPr>
            <a:xfrm>
              <a:off x="5424555" y="932803"/>
              <a:ext cx="724063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transfer</a:t>
              </a:r>
            </a:p>
          </p:txBody>
        </p:sp>
        <p:sp>
          <p:nvSpPr>
            <p:cNvPr id="53" name="向右箭號 93">
              <a:extLst>
                <a:ext uri="{FF2B5EF4-FFF2-40B4-BE49-F238E27FC236}">
                  <a16:creationId xmlns:a16="http://schemas.microsoft.com/office/drawing/2014/main" id="{710D8816-CC68-4AE2-896D-140CE241BF03}"/>
                </a:ext>
              </a:extLst>
            </p:cNvPr>
            <p:cNvSpPr/>
            <p:nvPr/>
          </p:nvSpPr>
          <p:spPr>
            <a:xfrm>
              <a:off x="4876596" y="1164260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54" name="向右箭號 94">
              <a:extLst>
                <a:ext uri="{FF2B5EF4-FFF2-40B4-BE49-F238E27FC236}">
                  <a16:creationId xmlns:a16="http://schemas.microsoft.com/office/drawing/2014/main" id="{121E3EF6-AE66-4C23-ABAF-E7084E456432}"/>
                </a:ext>
              </a:extLst>
            </p:cNvPr>
            <p:cNvSpPr/>
            <p:nvPr/>
          </p:nvSpPr>
          <p:spPr>
            <a:xfrm>
              <a:off x="6271686" y="1152985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</p:grpSp>
      <p:grpSp>
        <p:nvGrpSpPr>
          <p:cNvPr id="69" name="群組 68">
            <a:extLst>
              <a:ext uri="{FF2B5EF4-FFF2-40B4-BE49-F238E27FC236}">
                <a16:creationId xmlns:a16="http://schemas.microsoft.com/office/drawing/2014/main" id="{BE39BC71-810A-4627-A99F-9F4002EEB767}"/>
              </a:ext>
            </a:extLst>
          </p:cNvPr>
          <p:cNvGrpSpPr/>
          <p:nvPr/>
        </p:nvGrpSpPr>
        <p:grpSpPr>
          <a:xfrm>
            <a:off x="707336" y="4827910"/>
            <a:ext cx="8284264" cy="1169551"/>
            <a:chOff x="707336" y="5032394"/>
            <a:chExt cx="8284264" cy="1169551"/>
          </a:xfrm>
        </p:grpSpPr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D83CF12-7C36-42D4-B775-FC1427D8F9C6}"/>
                </a:ext>
              </a:extLst>
            </p:cNvPr>
            <p:cNvSpPr/>
            <p:nvPr/>
          </p:nvSpPr>
          <p:spPr>
            <a:xfrm>
              <a:off x="707336" y="5086255"/>
              <a:ext cx="1028467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retrieve icon (menu bar) to load retriever</a:t>
              </a:r>
              <a:endParaRPr lang="zh-TW" altLang="en-US" sz="1000" dirty="0">
                <a:ea typeface="新細明體" panose="02020500000000000000" pitchFamily="18" charset="-120"/>
              </a:endParaRPr>
            </a:p>
          </p:txBody>
        </p:sp>
        <p:sp>
          <p:nvSpPr>
            <p:cNvPr id="71" name="向右箭號 118">
              <a:extLst>
                <a:ext uri="{FF2B5EF4-FFF2-40B4-BE49-F238E27FC236}">
                  <a16:creationId xmlns:a16="http://schemas.microsoft.com/office/drawing/2014/main" id="{BF4E2993-89C9-4B21-A617-DBD50B533D6D}"/>
                </a:ext>
              </a:extLst>
            </p:cNvPr>
            <p:cNvSpPr/>
            <p:nvPr/>
          </p:nvSpPr>
          <p:spPr>
            <a:xfrm>
              <a:off x="1922269" y="529480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CBB678AE-1517-4E19-8B7C-B38F2B493A98}"/>
                </a:ext>
              </a:extLst>
            </p:cNvPr>
            <p:cNvSpPr/>
            <p:nvPr/>
          </p:nvSpPr>
          <p:spPr>
            <a:xfrm>
              <a:off x="2613833" y="5260252"/>
              <a:ext cx="1011452" cy="2462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retrieve</a:t>
              </a:r>
              <a:endParaRPr lang="zh-TW" altLang="en-US" sz="1000" dirty="0">
                <a:ea typeface="新細明體" panose="02020500000000000000" pitchFamily="18" charset="-120"/>
              </a:endParaRPr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A476DD0E-8F4D-4628-A5FB-5F3F6B647A30}"/>
                </a:ext>
              </a:extLst>
            </p:cNvPr>
            <p:cNvSpPr/>
            <p:nvPr/>
          </p:nvSpPr>
          <p:spPr>
            <a:xfrm>
              <a:off x="6534717" y="5032394"/>
              <a:ext cx="2456883" cy="11695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anchor="ctr">
              <a:spAutoFit/>
            </a:bodyPr>
            <a:lstStyle/>
            <a:p>
              <a:r>
                <a:rPr lang="en-US" altLang="zh-TW" sz="1000" dirty="0">
                  <a:ea typeface="微軟正黑體" panose="020B0604030504040204" pitchFamily="34" charset="-120"/>
                </a:rPr>
                <a:t>Choose one of the options below:</a:t>
              </a:r>
            </a:p>
            <a:p>
              <a:pPr marL="228600" indent="-228600"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Input patient ID.</a:t>
              </a:r>
            </a:p>
            <a:p>
              <a:pPr marL="228600" indent="-228600"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Set possible admission time range.</a:t>
              </a:r>
            </a:p>
            <a:p>
              <a:pPr marL="228600" indent="-228600"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Input keyword of patient ID.</a:t>
              </a:r>
            </a:p>
            <a:p>
              <a:pPr marL="228600" indent="-228600">
                <a:buAutoNum type="arabicPeriod"/>
              </a:pPr>
              <a:r>
                <a:rPr lang="en-US" altLang="zh-TW" sz="1000" dirty="0">
                  <a:ea typeface="微軟正黑體" panose="020B0604030504040204" pitchFamily="34" charset="-120"/>
                </a:rPr>
                <a:t>Input keyword of patient ID and set possible admission time range.</a:t>
              </a:r>
            </a:p>
            <a:p>
              <a:r>
                <a:rPr lang="en-US" altLang="zh-TW" sz="1000" dirty="0">
                  <a:ea typeface="微軟正黑體" panose="020B0604030504040204" pitchFamily="34" charset="-120"/>
                </a:rPr>
                <a:t>Click  </a:t>
              </a:r>
              <a:r>
                <a:rPr lang="en-US" altLang="zh-TW" sz="1000" b="1" u="sng" dirty="0">
                  <a:ea typeface="微軟正黑體" panose="020B0604030504040204" pitchFamily="34" charset="-120"/>
                </a:rPr>
                <a:t>Search</a:t>
              </a:r>
              <a:r>
                <a:rPr lang="en-US" altLang="zh-TW" sz="1000" dirty="0">
                  <a:ea typeface="微軟正黑體" panose="020B0604030504040204" pitchFamily="34" charset="-120"/>
                </a:rPr>
                <a:t> button to search.</a:t>
              </a:r>
            </a:p>
          </p:txBody>
        </p:sp>
        <p:sp>
          <p:nvSpPr>
            <p:cNvPr id="74" name="向右箭號 132">
              <a:extLst>
                <a:ext uri="{FF2B5EF4-FFF2-40B4-BE49-F238E27FC236}">
                  <a16:creationId xmlns:a16="http://schemas.microsoft.com/office/drawing/2014/main" id="{8AE0AA28-81D8-45D4-BC10-5EE758527C9C}"/>
                </a:ext>
              </a:extLst>
            </p:cNvPr>
            <p:cNvSpPr/>
            <p:nvPr/>
          </p:nvSpPr>
          <p:spPr>
            <a:xfrm>
              <a:off x="3807677" y="5303212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" name="群組 1">
            <a:extLst>
              <a:ext uri="{FF2B5EF4-FFF2-40B4-BE49-F238E27FC236}">
                <a16:creationId xmlns:a16="http://schemas.microsoft.com/office/drawing/2014/main" id="{DCE5A623-ABC8-494A-B98A-C20ADD193568}"/>
              </a:ext>
            </a:extLst>
          </p:cNvPr>
          <p:cNvGrpSpPr/>
          <p:nvPr/>
        </p:nvGrpSpPr>
        <p:grpSpPr>
          <a:xfrm>
            <a:off x="707336" y="2935105"/>
            <a:ext cx="8284265" cy="846714"/>
            <a:chOff x="707336" y="2935105"/>
            <a:chExt cx="8284265" cy="846714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51CF3949-4282-4BC8-B9C7-FE0F9AD433EA}"/>
                </a:ext>
              </a:extLst>
            </p:cNvPr>
            <p:cNvSpPr/>
            <p:nvPr/>
          </p:nvSpPr>
          <p:spPr>
            <a:xfrm>
              <a:off x="6790524" y="2957965"/>
              <a:ext cx="920235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Monitor with the new transducer</a:t>
              </a: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CC90B8E0-D24C-40C6-92D4-1CABEA8267FC}"/>
                </a:ext>
              </a:extLst>
            </p:cNvPr>
            <p:cNvSpPr/>
            <p:nvPr/>
          </p:nvSpPr>
          <p:spPr>
            <a:xfrm>
              <a:off x="707336" y="2950091"/>
              <a:ext cx="1096431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Press the” heart” on the new transducer</a:t>
              </a: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01344BF5-9FC4-458B-BE03-90829013B7E7}"/>
                </a:ext>
              </a:extLst>
            </p:cNvPr>
            <p:cNvSpPr/>
            <p:nvPr/>
          </p:nvSpPr>
          <p:spPr>
            <a:xfrm>
              <a:off x="2116771" y="2936161"/>
              <a:ext cx="860864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on the ward/ bed # to continue</a:t>
              </a: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B2D964D6-45EE-4EEB-B668-8762F021D564}"/>
                </a:ext>
              </a:extLst>
            </p:cNvPr>
            <p:cNvSpPr/>
            <p:nvPr/>
          </p:nvSpPr>
          <p:spPr>
            <a:xfrm>
              <a:off x="3354218" y="2935105"/>
              <a:ext cx="755187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swap transducer</a:t>
              </a: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5880A648-3A82-40B4-A4AB-507E0B085F41}"/>
                </a:ext>
              </a:extLst>
            </p:cNvPr>
            <p:cNvSpPr/>
            <p:nvPr/>
          </p:nvSpPr>
          <p:spPr>
            <a:xfrm>
              <a:off x="5731927" y="2957965"/>
              <a:ext cx="589138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confirm</a:t>
              </a: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F9F7E7BA-C2A7-401A-B598-3CA0A497C4A3}"/>
                </a:ext>
              </a:extLst>
            </p:cNvPr>
            <p:cNvSpPr/>
            <p:nvPr/>
          </p:nvSpPr>
          <p:spPr>
            <a:xfrm>
              <a:off x="8139579" y="2957965"/>
              <a:ext cx="852022" cy="5539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Recharge the used transducer</a:t>
              </a: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AF2EB8E8-3083-471F-94EF-028E0DAC4B67}"/>
                </a:ext>
              </a:extLst>
            </p:cNvPr>
            <p:cNvSpPr/>
            <p:nvPr/>
          </p:nvSpPr>
          <p:spPr>
            <a:xfrm>
              <a:off x="4613974" y="2957965"/>
              <a:ext cx="589138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1000" dirty="0">
                  <a:ea typeface="新細明體" panose="02020500000000000000" pitchFamily="18" charset="-120"/>
                </a:rPr>
                <a:t>Click to swap</a:t>
              </a:r>
            </a:p>
          </p:txBody>
        </p:sp>
        <p:sp>
          <p:nvSpPr>
            <p:cNvPr id="63" name="向右箭號 118">
              <a:extLst>
                <a:ext uri="{FF2B5EF4-FFF2-40B4-BE49-F238E27FC236}">
                  <a16:creationId xmlns:a16="http://schemas.microsoft.com/office/drawing/2014/main" id="{A0EF2C94-87EC-414E-870D-A4BACE6D3051}"/>
                </a:ext>
              </a:extLst>
            </p:cNvPr>
            <p:cNvSpPr/>
            <p:nvPr/>
          </p:nvSpPr>
          <p:spPr>
            <a:xfrm>
              <a:off x="1671923" y="3200191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4" name="向右箭號 127">
              <a:extLst>
                <a:ext uri="{FF2B5EF4-FFF2-40B4-BE49-F238E27FC236}">
                  <a16:creationId xmlns:a16="http://schemas.microsoft.com/office/drawing/2014/main" id="{69F38729-3850-4F15-A0AF-B61254B259A6}"/>
                </a:ext>
              </a:extLst>
            </p:cNvPr>
            <p:cNvSpPr/>
            <p:nvPr/>
          </p:nvSpPr>
          <p:spPr>
            <a:xfrm>
              <a:off x="2907823" y="318172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5" name="向右箭號 128">
              <a:extLst>
                <a:ext uri="{FF2B5EF4-FFF2-40B4-BE49-F238E27FC236}">
                  <a16:creationId xmlns:a16="http://schemas.microsoft.com/office/drawing/2014/main" id="{AAC8550B-25C8-48A9-BD2E-3774D389CB15}"/>
                </a:ext>
              </a:extLst>
            </p:cNvPr>
            <p:cNvSpPr/>
            <p:nvPr/>
          </p:nvSpPr>
          <p:spPr>
            <a:xfrm>
              <a:off x="4052443" y="3189422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6" name="向右箭號 132">
              <a:extLst>
                <a:ext uri="{FF2B5EF4-FFF2-40B4-BE49-F238E27FC236}">
                  <a16:creationId xmlns:a16="http://schemas.microsoft.com/office/drawing/2014/main" id="{DACC0059-88EE-4B86-AE5E-E4D06F029CA5}"/>
                </a:ext>
              </a:extLst>
            </p:cNvPr>
            <p:cNvSpPr/>
            <p:nvPr/>
          </p:nvSpPr>
          <p:spPr>
            <a:xfrm>
              <a:off x="5217050" y="318172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7" name="向右箭號 133">
              <a:extLst>
                <a:ext uri="{FF2B5EF4-FFF2-40B4-BE49-F238E27FC236}">
                  <a16:creationId xmlns:a16="http://schemas.microsoft.com/office/drawing/2014/main" id="{69160E41-1199-42BD-9F6D-08C4136F0BDF}"/>
                </a:ext>
              </a:extLst>
            </p:cNvPr>
            <p:cNvSpPr/>
            <p:nvPr/>
          </p:nvSpPr>
          <p:spPr>
            <a:xfrm>
              <a:off x="6355498" y="318172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68" name="向右箭號 134">
              <a:extLst>
                <a:ext uri="{FF2B5EF4-FFF2-40B4-BE49-F238E27FC236}">
                  <a16:creationId xmlns:a16="http://schemas.microsoft.com/office/drawing/2014/main" id="{A6E141F5-DC8A-491B-B437-49A9AF681BA0}"/>
                </a:ext>
              </a:extLst>
            </p:cNvPr>
            <p:cNvSpPr/>
            <p:nvPr/>
          </p:nvSpPr>
          <p:spPr>
            <a:xfrm>
              <a:off x="7629959" y="3181727"/>
              <a:ext cx="546315" cy="322362"/>
            </a:xfrm>
            <a:prstGeom prst="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000">
                <a:ea typeface="新細明體" panose="02020500000000000000" pitchFamily="18" charset="-120"/>
              </a:endParaRPr>
            </a:p>
          </p:txBody>
        </p:sp>
        <p:sp>
          <p:nvSpPr>
            <p:cNvPr id="38" name="橢圓 37">
              <a:extLst>
                <a:ext uri="{FF2B5EF4-FFF2-40B4-BE49-F238E27FC236}">
                  <a16:creationId xmlns:a16="http://schemas.microsoft.com/office/drawing/2014/main" id="{A23F529B-8815-4FF9-A16C-6AD82CC3B163}"/>
                </a:ext>
              </a:extLst>
            </p:cNvPr>
            <p:cNvSpPr/>
            <p:nvPr/>
          </p:nvSpPr>
          <p:spPr>
            <a:xfrm>
              <a:off x="990169" y="3489103"/>
              <a:ext cx="449857" cy="292716"/>
            </a:xfrm>
            <a:prstGeom prst="ellipse">
              <a:avLst/>
            </a:prstGeom>
            <a:noFill/>
            <a:ln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6D2BCFB-11AC-4260-84A7-0F148D85D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V 3.1.7 (single)_en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6096074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藍綠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回顧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24060</TotalTime>
  <Words>558</Words>
  <Application>Microsoft Office PowerPoint</Application>
  <PresentationFormat>A4 紙張 (210x297 公釐)</PresentationFormat>
  <Paragraphs>123</Paragraphs>
  <Slides>4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微軟正黑體</vt:lpstr>
      <vt:lpstr>Calibri</vt:lpstr>
      <vt:lpstr>Calibri Light</vt:lpstr>
      <vt:lpstr>回顧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Center IC2000  中央監視系統使用說明</dc:title>
  <dc:creator>BiosensetekDocCenter</dc:creator>
  <cp:lastModifiedBy>Alice Lin</cp:lastModifiedBy>
  <cp:revision>361</cp:revision>
  <cp:lastPrinted>2022-03-09T04:34:23Z</cp:lastPrinted>
  <dcterms:created xsi:type="dcterms:W3CDTF">2021-02-01T03:40:04Z</dcterms:created>
  <dcterms:modified xsi:type="dcterms:W3CDTF">2022-03-09T05:40:00Z</dcterms:modified>
</cp:coreProperties>
</file>

<file path=docProps/thumbnail.jpeg>
</file>